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60" r:id="rId2"/>
    <p:sldId id="256" r:id="rId3"/>
    <p:sldId id="278" r:id="rId4"/>
    <p:sldId id="279" r:id="rId5"/>
    <p:sldId id="280" r:id="rId6"/>
    <p:sldId id="261" r:id="rId7"/>
    <p:sldId id="281" r:id="rId8"/>
    <p:sldId id="282" r:id="rId9"/>
    <p:sldId id="283" r:id="rId10"/>
    <p:sldId id="284" r:id="rId11"/>
    <p:sldId id="285" r:id="rId12"/>
    <p:sldId id="286" r:id="rId13"/>
    <p:sldId id="287" r:id="rId14"/>
    <p:sldId id="273" r:id="rId15"/>
    <p:sldId id="288" r:id="rId16"/>
    <p:sldId id="290" r:id="rId17"/>
    <p:sldId id="291" r:id="rId18"/>
    <p:sldId id="292" r:id="rId19"/>
    <p:sldId id="293" r:id="rId20"/>
    <p:sldId id="274" r:id="rId21"/>
    <p:sldId id="294" r:id="rId22"/>
    <p:sldId id="275" r:id="rId23"/>
    <p:sldId id="27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43" autoAdjust="0"/>
    <p:restoredTop sz="74395" autoAdjust="0"/>
  </p:normalViewPr>
  <p:slideViewPr>
    <p:cSldViewPr snapToGrid="0">
      <p:cViewPr varScale="1">
        <p:scale>
          <a:sx n="51" d="100"/>
          <a:sy n="51" d="100"/>
        </p:scale>
        <p:origin x="150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73066-E5F7-4A41-BA2D-236C02F8EB15}" type="datetimeFigureOut">
              <a:rPr lang="es-ES" smtClean="0"/>
              <a:t>23/04/2023</a:t>
            </a:fld>
            <a:endParaRPr lang="es-ES"/>
          </a:p>
        </p:txBody>
      </p:sp>
      <p:sp>
        <p:nvSpPr>
          <p:cNvPr id="4" name="Espace réservé de l'image de diapositiv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s-E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5E0867-56B9-47F3-A6D5-6AF1DAD93F5C}" type="slidenum">
              <a:rPr lang="es-ES" smtClean="0"/>
              <a:t>‹#›</a:t>
            </a:fld>
            <a:endParaRPr lang="es-ES"/>
          </a:p>
        </p:txBody>
      </p:sp>
    </p:spTree>
    <p:extLst>
      <p:ext uri="{BB962C8B-B14F-4D97-AF65-F5344CB8AC3E}">
        <p14:creationId xmlns:p14="http://schemas.microsoft.com/office/powerpoint/2010/main" val="2219550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pPr marL="174570" indent="-174570">
              <a:spcAft>
                <a:spcPts val="1222"/>
              </a:spcAft>
              <a:buFont typeface="Arial" panose="020B0604020202020204" pitchFamily="34" charset="0"/>
              <a:buChar char="•"/>
            </a:pPr>
            <a:r>
              <a:rPr lang="en-CA" dirty="0">
                <a:latin typeface="Arial" panose="020B0604020202020204" pitchFamily="34" charset="0"/>
                <a:ea typeface="Calibri" panose="020F0502020204030204" pitchFamily="34" charset="0"/>
                <a:cs typeface="Arial" panose="020B0604020202020204" pitchFamily="34" charset="0"/>
              </a:rPr>
              <a:t>To assist all CTFI members and staff in identifying and preventing harassment within the CTFI.</a:t>
            </a:r>
            <a:endParaRPr lang="en-CA" dirty="0">
              <a:latin typeface="Arial" panose="020B0604020202020204" pitchFamily="34" charset="0"/>
              <a:ea typeface="Calibri" panose="020F0502020204030204" pitchFamily="34" charset="0"/>
              <a:cs typeface="Times New Roman" panose="02020603050405020304" pitchFamily="18" charset="0"/>
            </a:endParaRPr>
          </a:p>
          <a:p>
            <a:pPr marL="174570" indent="-174570">
              <a:spcAft>
                <a:spcPts val="1222"/>
              </a:spcAft>
              <a:buFont typeface="Arial" panose="020B0604020202020204" pitchFamily="34" charset="0"/>
              <a:buChar char="•"/>
            </a:pPr>
            <a:r>
              <a:rPr lang="en-CA" dirty="0">
                <a:latin typeface="Arial" panose="020B0604020202020204" pitchFamily="34" charset="0"/>
                <a:ea typeface="Calibri" panose="020F0502020204030204" pitchFamily="34" charset="0"/>
                <a:cs typeface="Arial" panose="020B0604020202020204" pitchFamily="34" charset="0"/>
              </a:rPr>
              <a:t>To provide procedures for reporting, investigating, and resolving incidents and complaints. </a:t>
            </a:r>
            <a:endParaRPr lang="en-CA" dirty="0">
              <a:latin typeface="Arial" panose="020B0604020202020204" pitchFamily="34" charset="0"/>
              <a:ea typeface="Calibri" panose="020F0502020204030204" pitchFamily="34" charset="0"/>
              <a:cs typeface="Times New Roman" panose="02020603050405020304" pitchFamily="18" charset="0"/>
            </a:endParaRPr>
          </a:p>
          <a:p>
            <a:pPr marL="174570" indent="-174570">
              <a:spcAft>
                <a:spcPts val="1222"/>
              </a:spcAft>
              <a:buFont typeface="Arial" panose="020B0604020202020204" pitchFamily="34" charset="0"/>
              <a:buChar char="•"/>
            </a:pPr>
            <a:r>
              <a:rPr lang="en-CA" dirty="0">
                <a:latin typeface="Arial" panose="020B0604020202020204" pitchFamily="34" charset="0"/>
                <a:ea typeface="Calibri" panose="020F0502020204030204" pitchFamily="34" charset="0"/>
                <a:cs typeface="Arial" panose="020B0604020202020204" pitchFamily="34" charset="0"/>
              </a:rPr>
              <a:t>To maintain an environment that is free from harassment, abuse, and discrimination so that all its members and staff can feel safe, welcome, and respected, regardless of their gender, sexual orientation, race/</a:t>
            </a:r>
            <a:r>
              <a:rPr lang="en-CA" b="1" dirty="0">
                <a:latin typeface="Arial" panose="020B0604020202020204" pitchFamily="34" charset="0"/>
                <a:ea typeface="Calibri" panose="020F0502020204030204" pitchFamily="34" charset="0"/>
                <a:cs typeface="Arial" panose="020B0604020202020204" pitchFamily="34" charset="0"/>
              </a:rPr>
              <a:t>ethnicity, </a:t>
            </a:r>
            <a:r>
              <a:rPr lang="en-CA" dirty="0">
                <a:latin typeface="Arial" panose="020B0604020202020204" pitchFamily="34" charset="0"/>
                <a:ea typeface="Calibri" panose="020F0502020204030204" pitchFamily="34" charset="0"/>
                <a:cs typeface="Arial" panose="020B0604020202020204" pitchFamily="34" charset="0"/>
              </a:rPr>
              <a:t>nationality, culture, religion, age, physical or mental condition/disability, rank/degree/grade, function, marital/family/social status, and any other such individual or group characteristics.</a:t>
            </a:r>
            <a:endParaRPr lang="en-CA" dirty="0">
              <a:latin typeface="Arial" panose="020B0604020202020204" pitchFamily="34" charset="0"/>
              <a:ea typeface="Calibri" panose="020F0502020204030204" pitchFamily="34" charset="0"/>
              <a:cs typeface="Times New Roman" panose="02020603050405020304" pitchFamily="18" charset="0"/>
            </a:endParaRPr>
          </a:p>
          <a:p>
            <a:endParaRPr lang="es-ES"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9B8C69-41E0-4EDE-8A01-B1FD96E5E01D}" type="slidenum">
              <a:rPr kumimoji="0" lang="es-E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s-E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03365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Font typeface="Arial" panose="020B0604020202020204" pitchFamily="34" charset="0"/>
              <a:buNone/>
            </a:pPr>
            <a:endParaRPr lang="en-CA" dirty="0">
              <a:latin typeface="Calibri" panose="020F0502020204030204" pitchFamily="34" charset="0"/>
              <a:ea typeface="Calibri" panose="020F0502020204030204" pitchFamily="34" charset="0"/>
              <a:cs typeface="Times New Roman" panose="02020603050405020304" pitchFamily="18" charset="0"/>
            </a:endParaRPr>
          </a:p>
          <a:p>
            <a:endParaRPr lang="es-ES"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9B8C69-41E0-4EDE-8A01-B1FD96E5E01D}" type="slidenum">
              <a:rPr kumimoji="0" lang="es-E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s-E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139755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7000"/>
              </a:lnSpc>
              <a:spcAft>
                <a:spcPts val="815"/>
              </a:spcAft>
            </a:pPr>
            <a:r>
              <a:rPr lang="en-US" b="1" dirty="0">
                <a:latin typeface="Arial" panose="020B0604020202020204" pitchFamily="34" charset="0"/>
                <a:ea typeface="Calibri" panose="020F0502020204030204" pitchFamily="34" charset="0"/>
                <a:cs typeface="Arial" panose="020B0604020202020204" pitchFamily="34" charset="0"/>
              </a:rPr>
              <a:t>The complaint should be forwarded to the appropriate authority as follows:</a:t>
            </a:r>
            <a:endParaRPr lang="en-CA" b="1" dirty="0">
              <a:latin typeface="Arial" panose="020B0604020202020204" pitchFamily="34" charset="0"/>
              <a:ea typeface="Calibri" panose="020F0502020204030204" pitchFamily="34" charset="0"/>
              <a:cs typeface="Arial" panose="020B0604020202020204" pitchFamily="34" charset="0"/>
            </a:endParaRPr>
          </a:p>
          <a:p>
            <a:pPr marL="174570" indent="-174570">
              <a:lnSpc>
                <a:spcPct val="110000"/>
              </a:lnSpc>
              <a:spcBef>
                <a:spcPts val="611"/>
              </a:spcBef>
              <a:buFont typeface="Arial" panose="020B0604020202020204" pitchFamily="34" charset="0"/>
              <a:buChar char="•"/>
            </a:pPr>
            <a:r>
              <a:rPr lang="en-US" dirty="0">
                <a:latin typeface="Arial" panose="020B0604020202020204" pitchFamily="34" charset="0"/>
                <a:ea typeface="Calibri" panose="020F0502020204030204" pitchFamily="34" charset="0"/>
                <a:cs typeface="Arial" panose="020B0604020202020204" pitchFamily="34" charset="0"/>
              </a:rPr>
              <a:t>If the alleged harasser is a </a:t>
            </a:r>
            <a:r>
              <a:rPr lang="en-US" b="1" dirty="0">
                <a:latin typeface="Arial" panose="020B0604020202020204" pitchFamily="34" charset="0"/>
                <a:ea typeface="Calibri" panose="020F0502020204030204" pitchFamily="34" charset="0"/>
                <a:cs typeface="Arial" panose="020B0604020202020204" pitchFamily="34" charset="0"/>
              </a:rPr>
              <a:t>classmate, coach  or a staff member</a:t>
            </a:r>
            <a:r>
              <a:rPr lang="en-US" dirty="0">
                <a:latin typeface="Arial" panose="020B0604020202020204" pitchFamily="34" charset="0"/>
                <a:ea typeface="Calibri" panose="020F0502020204030204" pitchFamily="34" charset="0"/>
                <a:cs typeface="Arial" panose="020B0604020202020204" pitchFamily="34" charset="0"/>
              </a:rPr>
              <a:t>, the complaint should be forwarded to your instructor.</a:t>
            </a:r>
            <a:endParaRPr lang="en-CA" dirty="0">
              <a:latin typeface="Arial" panose="020B0604020202020204" pitchFamily="34" charset="0"/>
              <a:ea typeface="Calibri" panose="020F0502020204030204" pitchFamily="34" charset="0"/>
              <a:cs typeface="Times New Roman" panose="02020603050405020304" pitchFamily="18" charset="0"/>
            </a:endParaRPr>
          </a:p>
          <a:p>
            <a:pPr marL="174570" indent="-174570">
              <a:lnSpc>
                <a:spcPct val="110000"/>
              </a:lnSpc>
              <a:spcBef>
                <a:spcPts val="611"/>
              </a:spcBef>
              <a:buFont typeface="Arial" panose="020B0604020202020204" pitchFamily="34" charset="0"/>
              <a:buChar char="•"/>
            </a:pPr>
            <a:r>
              <a:rPr lang="en-CA" dirty="0">
                <a:latin typeface="Arial" panose="020B0604020202020204" pitchFamily="34" charset="0"/>
                <a:ea typeface="Calibri" panose="020F0502020204030204" pitchFamily="34" charset="0"/>
                <a:cs typeface="Arial" panose="020B0604020202020204" pitchFamily="34" charset="0"/>
              </a:rPr>
              <a:t>If the alleged harasser</a:t>
            </a:r>
            <a:r>
              <a:rPr lang="en-CA" b="1" dirty="0">
                <a:latin typeface="Arial" panose="020B0604020202020204" pitchFamily="34" charset="0"/>
                <a:ea typeface="Calibri" panose="020F0502020204030204" pitchFamily="34" charset="0"/>
                <a:cs typeface="Arial" panose="020B0604020202020204" pitchFamily="34" charset="0"/>
              </a:rPr>
              <a:t> </a:t>
            </a:r>
            <a:r>
              <a:rPr lang="en-CA" dirty="0">
                <a:latin typeface="Arial" panose="020B0604020202020204" pitchFamily="34" charset="0"/>
                <a:ea typeface="Calibri" panose="020F0502020204030204" pitchFamily="34" charset="0"/>
                <a:cs typeface="Arial" panose="020B0604020202020204" pitchFamily="34" charset="0"/>
              </a:rPr>
              <a:t>is your</a:t>
            </a:r>
            <a:r>
              <a:rPr lang="en-CA" b="1" dirty="0">
                <a:latin typeface="Arial" panose="020B0604020202020204" pitchFamily="34" charset="0"/>
                <a:ea typeface="Calibri" panose="020F0502020204030204" pitchFamily="34" charset="0"/>
                <a:cs typeface="Arial" panose="020B0604020202020204" pitchFamily="34" charset="0"/>
              </a:rPr>
              <a:t> CTFI Instructor</a:t>
            </a:r>
            <a:r>
              <a:rPr lang="en-CA" dirty="0">
                <a:latin typeface="Arial" panose="020B0604020202020204" pitchFamily="34" charset="0"/>
                <a:ea typeface="Calibri" panose="020F0502020204030204" pitchFamily="34" charset="0"/>
                <a:cs typeface="Arial" panose="020B0604020202020204" pitchFamily="34" charset="0"/>
              </a:rPr>
              <a:t> or, for some reasons, </a:t>
            </a:r>
            <a:r>
              <a:rPr lang="en-CA" b="1" dirty="0">
                <a:latin typeface="Arial" panose="020B0604020202020204" pitchFamily="34" charset="0"/>
                <a:ea typeface="Calibri" panose="020F0502020204030204" pitchFamily="34" charset="0"/>
                <a:cs typeface="Arial" panose="020B0604020202020204" pitchFamily="34" charset="0"/>
              </a:rPr>
              <a:t>it is deemed inappropriate to report to the CTFI Instructor</a:t>
            </a:r>
            <a:r>
              <a:rPr lang="en-CA" dirty="0">
                <a:latin typeface="Arial" panose="020B0604020202020204" pitchFamily="34" charset="0"/>
                <a:ea typeface="Calibri" panose="020F0502020204030204" pitchFamily="34" charset="0"/>
                <a:cs typeface="Arial" panose="020B0604020202020204" pitchFamily="34" charset="0"/>
              </a:rPr>
              <a:t>, the complaint should be forwarded to the CTFI President. Upon receipt, the President shall direct the appropriate CTFI Provincial Director(s) to investigate and resolve the complaint.</a:t>
            </a:r>
            <a:endParaRPr lang="en-CA" dirty="0">
              <a:latin typeface="Arial" panose="020B0604020202020204" pitchFamily="34" charset="0"/>
              <a:ea typeface="Calibri" panose="020F0502020204030204" pitchFamily="34" charset="0"/>
              <a:cs typeface="Times New Roman" panose="02020603050405020304" pitchFamily="18" charset="0"/>
            </a:endParaRPr>
          </a:p>
          <a:p>
            <a:pPr marL="174570" indent="-174570">
              <a:lnSpc>
                <a:spcPct val="110000"/>
              </a:lnSpc>
              <a:spcBef>
                <a:spcPts val="611"/>
              </a:spcBef>
              <a:buFont typeface="Arial" panose="020B0604020202020204" pitchFamily="34" charset="0"/>
              <a:buChar char="•"/>
            </a:pPr>
            <a:r>
              <a:rPr lang="en-US" dirty="0">
                <a:latin typeface="Arial" panose="020B0604020202020204" pitchFamily="34" charset="0"/>
                <a:ea typeface="Calibri" panose="020F0502020204030204" pitchFamily="34" charset="0"/>
                <a:cs typeface="Arial" panose="020B0604020202020204" pitchFamily="34" charset="0"/>
              </a:rPr>
              <a:t>If the alleged harasser is a member of the </a:t>
            </a:r>
            <a:r>
              <a:rPr lang="en-US" b="1" dirty="0">
                <a:latin typeface="Arial" panose="020B0604020202020204" pitchFamily="34" charset="0"/>
                <a:ea typeface="Calibri" panose="020F0502020204030204" pitchFamily="34" charset="0"/>
                <a:cs typeface="Arial" panose="020B0604020202020204" pitchFamily="34" charset="0"/>
              </a:rPr>
              <a:t>CTFI</a:t>
            </a:r>
            <a:r>
              <a:rPr lang="en-US" dirty="0">
                <a:latin typeface="Arial" panose="020B0604020202020204" pitchFamily="34" charset="0"/>
                <a:ea typeface="Calibri" panose="020F0502020204030204" pitchFamily="34" charset="0"/>
                <a:cs typeface="Arial" panose="020B0604020202020204" pitchFamily="34" charset="0"/>
              </a:rPr>
              <a:t> </a:t>
            </a:r>
            <a:r>
              <a:rPr lang="en-US" b="1" dirty="0">
                <a:latin typeface="Arial" panose="020B0604020202020204" pitchFamily="34" charset="0"/>
                <a:ea typeface="Calibri" panose="020F0502020204030204" pitchFamily="34" charset="0"/>
                <a:cs typeface="Arial" panose="020B0604020202020204" pitchFamily="34" charset="0"/>
              </a:rPr>
              <a:t>Board of Directors , other than the president (CTFI Executive Board Member or Provincial Director) </a:t>
            </a:r>
            <a:r>
              <a:rPr lang="en-US" dirty="0">
                <a:latin typeface="Arial" panose="020B0604020202020204" pitchFamily="34" charset="0"/>
                <a:ea typeface="Calibri" panose="020F0502020204030204" pitchFamily="34" charset="0"/>
                <a:cs typeface="Arial" panose="020B0604020202020204" pitchFamily="34" charset="0"/>
              </a:rPr>
              <a:t>the complaint should be forwarded to the CTFI President. Upon it’s receipt the President shall direct the CTFI Disciplinary Committee to investigate and resolve the complaint.</a:t>
            </a:r>
          </a:p>
          <a:p>
            <a:pPr marL="174570" indent="-174570" defTabSz="931042">
              <a:lnSpc>
                <a:spcPct val="110000"/>
              </a:lnSpc>
              <a:spcBef>
                <a:spcPts val="611"/>
              </a:spcBef>
              <a:buFont typeface="Arial" panose="020B0604020202020204" pitchFamily="34" charset="0"/>
              <a:buChar char="•"/>
              <a:defRPr/>
            </a:pPr>
            <a:r>
              <a:rPr lang="en-US" dirty="0">
                <a:latin typeface="Arial" panose="020B0604020202020204" pitchFamily="34" charset="0"/>
                <a:ea typeface="Calibri" panose="020F0502020204030204" pitchFamily="34" charset="0"/>
                <a:cs typeface="Arial" panose="020B0604020202020204" pitchFamily="34" charset="0"/>
              </a:rPr>
              <a:t>If the alleged harasser is the </a:t>
            </a:r>
            <a:r>
              <a:rPr lang="en-US" b="1" dirty="0">
                <a:latin typeface="Arial" panose="020B0604020202020204" pitchFamily="34" charset="0"/>
                <a:ea typeface="Calibri" panose="020F0502020204030204" pitchFamily="34" charset="0"/>
                <a:cs typeface="Arial" panose="020B0604020202020204" pitchFamily="34" charset="0"/>
              </a:rPr>
              <a:t>CTFI President</a:t>
            </a:r>
            <a:r>
              <a:rPr lang="en-US" dirty="0">
                <a:latin typeface="Arial" panose="020B0604020202020204" pitchFamily="34" charset="0"/>
                <a:ea typeface="Calibri" panose="020F0502020204030204" pitchFamily="34" charset="0"/>
                <a:cs typeface="Arial" panose="020B0604020202020204" pitchFamily="34" charset="0"/>
              </a:rPr>
              <a:t>, </a:t>
            </a:r>
            <a:r>
              <a:rPr lang="en-US" dirty="0">
                <a:solidFill>
                  <a:prstClr val="black"/>
                </a:solidFill>
                <a:latin typeface="Arial" panose="020B0604020202020204" pitchFamily="34" charset="0"/>
                <a:ea typeface="Calibri" panose="020F0502020204030204" pitchFamily="34" charset="0"/>
                <a:cs typeface="Arial" panose="020B0604020202020204" pitchFamily="34" charset="0"/>
              </a:rPr>
              <a:t>the complaint should be forwarded directly to the Chair of the CTFI Disciplinary Committee.</a:t>
            </a:r>
            <a:endParaRPr lang="en-US" dirty="0">
              <a:latin typeface="Arial" panose="020B0604020202020204" pitchFamily="34" charset="0"/>
              <a:ea typeface="Calibri" panose="020F0502020204030204" pitchFamily="34" charset="0"/>
              <a:cs typeface="Arial" panose="020B0604020202020204" pitchFamily="34" charset="0"/>
            </a:endParaRPr>
          </a:p>
          <a:p>
            <a:pPr marL="174570" indent="-174570">
              <a:lnSpc>
                <a:spcPct val="110000"/>
              </a:lnSpc>
              <a:spcBef>
                <a:spcPts val="611"/>
              </a:spcBef>
              <a:buFont typeface="Arial" panose="020B0604020202020204" pitchFamily="34" charset="0"/>
              <a:buChar char="•"/>
            </a:pPr>
            <a:endParaRPr lang="en-CA" dirty="0">
              <a:latin typeface="Arial" panose="020B0604020202020204" pitchFamily="34" charset="0"/>
              <a:ea typeface="Calibri" panose="020F0502020204030204" pitchFamily="34" charset="0"/>
              <a:cs typeface="Times New Roman" panose="02020603050405020304" pitchFamily="18" charset="0"/>
            </a:endParaRPr>
          </a:p>
          <a:p>
            <a:endParaRPr lang="es-ES"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9B8C69-41E0-4EDE-8A01-B1FD96E5E01D}" type="slidenum">
              <a:rPr kumimoji="0" lang="es-E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s-E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05766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pPr marL="175945" lvl="2" indent="-175945">
              <a:spcBef>
                <a:spcPts val="611"/>
              </a:spcBef>
              <a:buFont typeface="Arial" panose="020B0604020202020204" pitchFamily="34" charset="0"/>
              <a:buChar char="•"/>
            </a:pPr>
            <a:r>
              <a:rPr lang="en-US" sz="2400" dirty="0">
                <a:latin typeface="Arial" panose="020B0604020202020204" pitchFamily="34" charset="0"/>
                <a:ea typeface="Times New Roman" panose="02020603050405020304" pitchFamily="18" charset="0"/>
                <a:cs typeface="Arial" panose="020B0604020202020204" pitchFamily="34" charset="0"/>
              </a:rPr>
              <a:t>Any complaint received pursuant to this policy shall be considered to be strictly confidential.</a:t>
            </a:r>
          </a:p>
          <a:p>
            <a:pPr marL="175945" lvl="2" indent="-175945">
              <a:spcBef>
                <a:spcPts val="611"/>
              </a:spcBef>
              <a:buFont typeface="Arial" panose="020B0604020202020204" pitchFamily="34" charset="0"/>
              <a:buChar char="•"/>
            </a:pPr>
            <a:r>
              <a:rPr lang="en-US" sz="2400" dirty="0">
                <a:latin typeface="Arial" panose="020B0604020202020204" pitchFamily="34" charset="0"/>
                <a:ea typeface="Times New Roman" panose="02020603050405020304" pitchFamily="18" charset="0"/>
                <a:cs typeface="Arial" panose="020B0604020202020204" pitchFamily="34" charset="0"/>
              </a:rPr>
              <a:t>All persons involved in its handling shall have the duty to take all necessary measures to maintain and protect such confidentiality.</a:t>
            </a:r>
          </a:p>
          <a:p>
            <a:pPr marL="175945" lvl="2" indent="-175945">
              <a:spcBef>
                <a:spcPts val="611"/>
              </a:spcBef>
              <a:buFont typeface="Arial" panose="020B0604020202020204" pitchFamily="34" charset="0"/>
              <a:buChar char="•"/>
            </a:pPr>
            <a:r>
              <a:rPr lang="en-CA" sz="2400" dirty="0">
                <a:latin typeface="Arial" panose="020B0604020202020204" pitchFamily="34" charset="0"/>
                <a:ea typeface="Calibri" panose="020F0502020204030204" pitchFamily="34" charset="0"/>
                <a:cs typeface="Arial" panose="020B0604020202020204" pitchFamily="34" charset="0"/>
              </a:rPr>
              <a:t>They will not disclose </a:t>
            </a:r>
            <a:r>
              <a:rPr lang="en-CA" sz="2400" b="1" dirty="0">
                <a:latin typeface="Arial" panose="020B0604020202020204" pitchFamily="34" charset="0"/>
                <a:ea typeface="Calibri" panose="020F0502020204030204" pitchFamily="34" charset="0"/>
                <a:cs typeface="Arial" panose="020B0604020202020204" pitchFamily="34" charset="0"/>
              </a:rPr>
              <a:t>the circumstances related to an incident of harassment </a:t>
            </a:r>
            <a:r>
              <a:rPr lang="en-CA" sz="2400" dirty="0">
                <a:latin typeface="Arial" panose="020B0604020202020204" pitchFamily="34" charset="0"/>
                <a:ea typeface="Calibri" panose="020F0502020204030204" pitchFamily="34" charset="0"/>
                <a:cs typeface="Arial" panose="020B0604020202020204" pitchFamily="34" charset="0"/>
              </a:rPr>
              <a:t>or </a:t>
            </a:r>
            <a:r>
              <a:rPr lang="en-CA" sz="2400" b="1" dirty="0">
                <a:latin typeface="Arial" panose="020B0604020202020204" pitchFamily="34" charset="0"/>
                <a:ea typeface="Calibri" panose="020F0502020204030204" pitchFamily="34" charset="0"/>
                <a:cs typeface="Arial" panose="020B0604020202020204" pitchFamily="34" charset="0"/>
              </a:rPr>
              <a:t>the names of the complainant</a:t>
            </a:r>
            <a:r>
              <a:rPr lang="en-CA" sz="2400" dirty="0">
                <a:latin typeface="Arial" panose="020B0604020202020204" pitchFamily="34" charset="0"/>
                <a:ea typeface="Calibri" panose="020F0502020204030204" pitchFamily="34" charset="0"/>
                <a:cs typeface="Arial" panose="020B0604020202020204" pitchFamily="34" charset="0"/>
              </a:rPr>
              <a:t>, </a:t>
            </a:r>
            <a:r>
              <a:rPr lang="en-CA" sz="2400" b="1" dirty="0">
                <a:latin typeface="Arial" panose="020B0604020202020204" pitchFamily="34" charset="0"/>
                <a:ea typeface="Calibri" panose="020F0502020204030204" pitchFamily="34" charset="0"/>
                <a:cs typeface="Arial" panose="020B0604020202020204" pitchFamily="34" charset="0"/>
              </a:rPr>
              <a:t>the individual alleged to have committed the harassment </a:t>
            </a:r>
            <a:r>
              <a:rPr lang="en-CA" sz="2400" dirty="0">
                <a:latin typeface="Arial" panose="020B0604020202020204" pitchFamily="34" charset="0"/>
                <a:ea typeface="Calibri" panose="020F0502020204030204" pitchFamily="34" charset="0"/>
                <a:cs typeface="Arial" panose="020B0604020202020204" pitchFamily="34" charset="0"/>
              </a:rPr>
              <a:t>and </a:t>
            </a:r>
            <a:r>
              <a:rPr lang="en-CA" sz="2400" b="1" dirty="0">
                <a:latin typeface="Arial" panose="020B0604020202020204" pitchFamily="34" charset="0"/>
                <a:ea typeface="Calibri" panose="020F0502020204030204" pitchFamily="34" charset="0"/>
                <a:cs typeface="Arial" panose="020B0604020202020204" pitchFamily="34" charset="0"/>
              </a:rPr>
              <a:t>any witnesses</a:t>
            </a:r>
            <a:r>
              <a:rPr lang="en-CA" sz="2400" dirty="0">
                <a:latin typeface="Arial" panose="020B0604020202020204" pitchFamily="34" charset="0"/>
                <a:ea typeface="Calibri" panose="020F0502020204030204" pitchFamily="34" charset="0"/>
                <a:cs typeface="Arial" panose="020B0604020202020204" pitchFamily="34" charset="0"/>
              </a:rPr>
              <a:t>, except where deemed necessary or required by law .</a:t>
            </a:r>
          </a:p>
          <a:p>
            <a:endParaRPr lang="es-ES"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9B8C69-41E0-4EDE-8A01-B1FD96E5E01D}" type="slidenum">
              <a:rPr kumimoji="0" lang="es-E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s-E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1796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pPr marL="0" lvl="2">
              <a:spcBef>
                <a:spcPts val="611"/>
              </a:spcBef>
            </a:pPr>
            <a:r>
              <a:rPr lang="en-US" sz="2400" b="1" dirty="0">
                <a:latin typeface="Arial" panose="020B0604020202020204" pitchFamily="34" charset="0"/>
                <a:ea typeface="Times New Roman" panose="02020603050405020304" pitchFamily="18" charset="0"/>
                <a:cs typeface="Arial" panose="020B0604020202020204" pitchFamily="34" charset="0"/>
              </a:rPr>
              <a:t>While Confidentiality is of utmost importance, there are some situations in which it may be necessary to disclose confidential information, For example:</a:t>
            </a:r>
            <a:endParaRPr lang="en-CA" sz="2400" b="1" dirty="0">
              <a:latin typeface="Arial" panose="020B0604020202020204" pitchFamily="34" charset="0"/>
              <a:ea typeface="Calibri" panose="020F0502020204030204" pitchFamily="34" charset="0"/>
              <a:cs typeface="Arial" panose="020B0604020202020204" pitchFamily="34" charset="0"/>
            </a:endParaRPr>
          </a:p>
          <a:p>
            <a:pPr marL="175945" lvl="3" indent="-175945">
              <a:spcBef>
                <a:spcPts val="611"/>
              </a:spcBef>
              <a:buFont typeface="+mj-lt"/>
              <a:buAutoNum type="alphaLcParenR"/>
            </a:pPr>
            <a:r>
              <a:rPr lang="en-CA" sz="2400" dirty="0">
                <a:latin typeface="Arial" panose="020B0604020202020204" pitchFamily="34" charset="0"/>
                <a:ea typeface="Calibri" panose="020F0502020204030204" pitchFamily="34" charset="0"/>
                <a:cs typeface="Arial" panose="020B0604020202020204" pitchFamily="34" charset="0"/>
              </a:rPr>
              <a:t>To investigate the incident </a:t>
            </a:r>
            <a:r>
              <a:rPr lang="en-CA" sz="2400" b="0" dirty="0">
                <a:latin typeface="Arial" panose="020B0604020202020204" pitchFamily="34" charset="0"/>
                <a:ea typeface="Calibri" panose="020F0502020204030204" pitchFamily="34" charset="0"/>
                <a:cs typeface="Arial" panose="020B0604020202020204" pitchFamily="34" charset="0"/>
              </a:rPr>
              <a:t>or</a:t>
            </a:r>
            <a:r>
              <a:rPr lang="en-CA" sz="2400" dirty="0">
                <a:latin typeface="Arial" panose="020B0604020202020204" pitchFamily="34" charset="0"/>
                <a:ea typeface="Calibri" panose="020F0502020204030204" pitchFamily="34" charset="0"/>
                <a:cs typeface="Arial" panose="020B0604020202020204" pitchFamily="34" charset="0"/>
              </a:rPr>
              <a:t> to take corrective action, </a:t>
            </a:r>
            <a:r>
              <a:rPr lang="en-CA" sz="2400" b="1" dirty="0">
                <a:latin typeface="Arial" panose="020B0604020202020204" pitchFamily="34" charset="0"/>
                <a:ea typeface="Calibri" panose="020F0502020204030204" pitchFamily="34" charset="0"/>
                <a:cs typeface="Arial" panose="020B0604020202020204" pitchFamily="34" charset="0"/>
              </a:rPr>
              <a:t>or to inform the parties involved in the incident of the results of the investigation and any corrective action to be taken to address the incident.</a:t>
            </a:r>
          </a:p>
          <a:p>
            <a:pPr marL="175945" lvl="3" indent="-175945">
              <a:spcBef>
                <a:spcPts val="611"/>
              </a:spcBef>
              <a:buFont typeface="+mj-lt"/>
              <a:buAutoNum type="alphaLcParenR"/>
            </a:pPr>
            <a:r>
              <a:rPr lang="en-CA" sz="2400" dirty="0">
                <a:latin typeface="Arial" panose="020B0604020202020204" pitchFamily="34" charset="0"/>
                <a:ea typeface="Calibri" panose="020F0502020204030204" pitchFamily="34" charset="0"/>
                <a:cs typeface="Arial" panose="020B0604020202020204" pitchFamily="34" charset="0"/>
              </a:rPr>
              <a:t>To warn members of a specific or general threat of harassment or potential harassment.</a:t>
            </a:r>
          </a:p>
          <a:p>
            <a:pPr marL="175945" lvl="3" indent="-175945">
              <a:spcBef>
                <a:spcPts val="611"/>
              </a:spcBef>
              <a:buFont typeface="+mj-lt"/>
              <a:buAutoNum type="alphaLcParenR"/>
            </a:pPr>
            <a:r>
              <a:rPr lang="en-CA" sz="2400" dirty="0">
                <a:latin typeface="Arial" panose="020B0604020202020204" pitchFamily="34" charset="0"/>
                <a:ea typeface="Calibri" panose="020F0502020204030204" pitchFamily="34" charset="0"/>
                <a:cs typeface="Arial" panose="020B0604020202020204" pitchFamily="34" charset="0"/>
              </a:rPr>
              <a:t>To comply with provincial/territorial laws and regulations.</a:t>
            </a:r>
            <a:endParaRPr lang="en-CA" sz="2400" dirty="0">
              <a:latin typeface="Arial" panose="020B0604020202020204" pitchFamily="34" charset="0"/>
              <a:ea typeface="Calibri" panose="020F0502020204030204" pitchFamily="34" charset="0"/>
              <a:cs typeface="Times New Roman" panose="02020603050405020304" pitchFamily="18" charset="0"/>
            </a:endParaRPr>
          </a:p>
          <a:p>
            <a:endParaRPr lang="es-ES"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9B8C69-41E0-4EDE-8A01-B1FD96E5E01D}" type="slidenum">
              <a:rPr kumimoji="0" lang="es-E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s-E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011510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pPr>
              <a:spcBef>
                <a:spcPts val="611"/>
              </a:spcBef>
              <a:spcAft>
                <a:spcPts val="611"/>
              </a:spcAft>
            </a:pPr>
            <a:r>
              <a:rPr lang="en-US" b="1" dirty="0">
                <a:latin typeface="Arial" panose="020B0604020202020204" pitchFamily="34" charset="0"/>
                <a:ea typeface="Calibri" panose="020F0502020204030204" pitchFamily="34" charset="0"/>
                <a:cs typeface="Arial" panose="020B0604020202020204" pitchFamily="34" charset="0"/>
              </a:rPr>
              <a:t>The following appendices may be helpful during the investigation process:</a:t>
            </a:r>
            <a:endParaRPr lang="en-CA" dirty="0">
              <a:latin typeface="Arial" panose="020B0604020202020204" pitchFamily="34" charset="0"/>
              <a:ea typeface="Calibri" panose="020F0502020204030204" pitchFamily="34" charset="0"/>
              <a:cs typeface="Arial" panose="020B0604020202020204" pitchFamily="34" charset="0"/>
            </a:endParaRPr>
          </a:p>
          <a:p>
            <a:pPr marL="174570" indent="-174570">
              <a:spcBef>
                <a:spcPts val="611"/>
              </a:spcBef>
              <a:spcAft>
                <a:spcPts val="611"/>
              </a:spcAft>
              <a:buFont typeface="Arial" panose="020B0604020202020204" pitchFamily="34" charset="0"/>
              <a:buChar char="•"/>
            </a:pPr>
            <a:r>
              <a:rPr lang="en-US" b="1" dirty="0">
                <a:latin typeface="Arial" panose="020B0604020202020204" pitchFamily="34" charset="0"/>
                <a:ea typeface="Calibri" panose="020F0502020204030204" pitchFamily="34" charset="0"/>
                <a:cs typeface="Arial" panose="020B0604020202020204" pitchFamily="34" charset="0"/>
              </a:rPr>
              <a:t>Appendix B</a:t>
            </a:r>
            <a:r>
              <a:rPr lang="en-US" dirty="0">
                <a:latin typeface="Arial" panose="020B0604020202020204" pitchFamily="34" charset="0"/>
                <a:ea typeface="Calibri" panose="020F0502020204030204" pitchFamily="34" charset="0"/>
                <a:cs typeface="Arial" panose="020B0604020202020204" pitchFamily="34" charset="0"/>
              </a:rPr>
              <a:t> - Investigation Checklist</a:t>
            </a:r>
            <a:r>
              <a:rPr lang="en-US" b="1" dirty="0">
                <a:latin typeface="Arial" panose="020B0604020202020204" pitchFamily="34" charset="0"/>
                <a:ea typeface="Calibri" panose="020F0502020204030204" pitchFamily="34" charset="0"/>
                <a:cs typeface="Arial" panose="020B0604020202020204" pitchFamily="34" charset="0"/>
              </a:rPr>
              <a:t> </a:t>
            </a:r>
          </a:p>
          <a:p>
            <a:pPr marL="174570" indent="-174570">
              <a:spcBef>
                <a:spcPts val="611"/>
              </a:spcBef>
              <a:spcAft>
                <a:spcPts val="611"/>
              </a:spcAft>
              <a:buFont typeface="Arial" panose="020B0604020202020204" pitchFamily="34" charset="0"/>
              <a:buChar char="•"/>
            </a:pPr>
            <a:r>
              <a:rPr lang="en-US" b="1" dirty="0">
                <a:latin typeface="Arial" panose="020B0604020202020204" pitchFamily="34" charset="0"/>
                <a:ea typeface="Calibri" panose="020F0502020204030204" pitchFamily="34" charset="0"/>
                <a:cs typeface="Arial" panose="020B0604020202020204" pitchFamily="34" charset="0"/>
              </a:rPr>
              <a:t>Appendix C</a:t>
            </a:r>
            <a:r>
              <a:rPr lang="en-US" dirty="0">
                <a:latin typeface="Arial" panose="020B0604020202020204" pitchFamily="34" charset="0"/>
                <a:ea typeface="Calibri" panose="020F0502020204030204" pitchFamily="34" charset="0"/>
                <a:cs typeface="Arial" panose="020B0604020202020204" pitchFamily="34" charset="0"/>
              </a:rPr>
              <a:t> - Harassment Investigation Report Template</a:t>
            </a:r>
            <a:r>
              <a:rPr lang="en-US" b="1" dirty="0">
                <a:latin typeface="Arial" panose="020B0604020202020204" pitchFamily="34" charset="0"/>
                <a:ea typeface="Calibri" panose="020F0502020204030204" pitchFamily="34" charset="0"/>
                <a:cs typeface="Arial" panose="020B0604020202020204" pitchFamily="34" charset="0"/>
              </a:rPr>
              <a:t> </a:t>
            </a:r>
          </a:p>
          <a:p>
            <a:pPr marL="174570" indent="-174570">
              <a:spcBef>
                <a:spcPts val="611"/>
              </a:spcBef>
              <a:spcAft>
                <a:spcPts val="611"/>
              </a:spcAft>
              <a:buFont typeface="Arial" panose="020B0604020202020204" pitchFamily="34" charset="0"/>
              <a:buChar char="•"/>
            </a:pPr>
            <a:r>
              <a:rPr lang="en-US" b="1" dirty="0">
                <a:latin typeface="Arial" panose="020B0604020202020204" pitchFamily="34" charset="0"/>
                <a:ea typeface="Calibri" panose="020F0502020204030204" pitchFamily="34" charset="0"/>
                <a:cs typeface="Arial" panose="020B0604020202020204" pitchFamily="34" charset="0"/>
              </a:rPr>
              <a:t>Appendix D</a:t>
            </a:r>
            <a:r>
              <a:rPr lang="en-US" dirty="0">
                <a:latin typeface="Arial" panose="020B0604020202020204" pitchFamily="34" charset="0"/>
                <a:ea typeface="Calibri" panose="020F0502020204030204" pitchFamily="34" charset="0"/>
                <a:cs typeface="Arial" panose="020B0604020202020204" pitchFamily="34" charset="0"/>
              </a:rPr>
              <a:t> - What criteria need to be met to establish whether there was harassment</a:t>
            </a:r>
            <a:endParaRPr lang="en-US" b="1" dirty="0">
              <a:latin typeface="Arial" panose="020B0604020202020204" pitchFamily="34" charset="0"/>
              <a:ea typeface="Calibri" panose="020F0502020204030204" pitchFamily="34" charset="0"/>
              <a:cs typeface="Arial" panose="020B0604020202020204" pitchFamily="34" charset="0"/>
            </a:endParaRPr>
          </a:p>
          <a:p>
            <a:pPr marL="174570" indent="-174570">
              <a:spcBef>
                <a:spcPts val="611"/>
              </a:spcBef>
              <a:spcAft>
                <a:spcPts val="611"/>
              </a:spcAft>
              <a:buFont typeface="Arial" panose="020B0604020202020204" pitchFamily="34" charset="0"/>
              <a:buChar char="•"/>
            </a:pPr>
            <a:r>
              <a:rPr lang="en-US" b="1" dirty="0">
                <a:latin typeface="Arial" panose="020B0604020202020204" pitchFamily="34" charset="0"/>
                <a:ea typeface="Calibri" panose="020F0502020204030204" pitchFamily="34" charset="0"/>
                <a:cs typeface="Arial" panose="020B0604020202020204" pitchFamily="34" charset="0"/>
              </a:rPr>
              <a:t>Appendix E </a:t>
            </a:r>
            <a:r>
              <a:rPr lang="en-US" dirty="0">
                <a:latin typeface="Arial" panose="020B0604020202020204" pitchFamily="34" charset="0"/>
                <a:ea typeface="Calibri" panose="020F0502020204030204" pitchFamily="34" charset="0"/>
                <a:cs typeface="Arial" panose="020B0604020202020204" pitchFamily="34" charset="0"/>
              </a:rPr>
              <a:t>- Examples of what may or may not constitute harassment </a:t>
            </a:r>
            <a:endParaRPr lang="en-CA" dirty="0">
              <a:latin typeface="Arial" panose="020B0604020202020204" pitchFamily="34" charset="0"/>
              <a:ea typeface="Calibri" panose="020F0502020204030204" pitchFamily="34" charset="0"/>
              <a:cs typeface="Arial" panose="020B0604020202020204" pitchFamily="34" charset="0"/>
            </a:endParaRPr>
          </a:p>
          <a:p>
            <a:pPr marL="174570" indent="-174570">
              <a:spcBef>
                <a:spcPts val="611"/>
              </a:spcBef>
              <a:spcAft>
                <a:spcPts val="611"/>
              </a:spcAft>
              <a:buFont typeface="Arial" panose="020B0604020202020204" pitchFamily="34" charset="0"/>
              <a:buChar char="•"/>
            </a:pPr>
            <a:r>
              <a:rPr lang="en-US" b="1" dirty="0">
                <a:solidFill>
                  <a:prstClr val="black"/>
                </a:solidFill>
                <a:latin typeface="Arial" panose="020B0604020202020204" pitchFamily="34" charset="0"/>
                <a:ea typeface="Calibri" panose="020F0502020204030204" pitchFamily="34" charset="0"/>
                <a:cs typeface="Arial" panose="020B0604020202020204" pitchFamily="34" charset="0"/>
              </a:rPr>
              <a:t>Appendix H </a:t>
            </a:r>
            <a:r>
              <a:rPr lang="en-US"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dirty="0">
                <a:latin typeface="Arial" panose="020B0604020202020204" pitchFamily="34" charset="0"/>
                <a:ea typeface="Calibri" panose="020F0502020204030204" pitchFamily="34" charset="0"/>
                <a:cs typeface="Arial" panose="020B0604020202020204" pitchFamily="34" charset="0"/>
              </a:rPr>
              <a:t>Harassment Allegation Reporting Flow Chart</a:t>
            </a:r>
            <a:endParaRPr lang="en-CA" dirty="0">
              <a:latin typeface="Arial" panose="020B0604020202020204" pitchFamily="34" charset="0"/>
              <a:ea typeface="Calibri" panose="020F0502020204030204" pitchFamily="34" charset="0"/>
              <a:cs typeface="Arial" panose="020B0604020202020204" pitchFamily="34" charset="0"/>
            </a:endParaRPr>
          </a:p>
          <a:p>
            <a:pPr marL="174570" indent="-174570">
              <a:spcBef>
                <a:spcPts val="611"/>
              </a:spcBef>
              <a:spcAft>
                <a:spcPts val="611"/>
              </a:spcAft>
              <a:buFont typeface="Arial" panose="020B0604020202020204" pitchFamily="34" charset="0"/>
              <a:buChar char="•"/>
            </a:pPr>
            <a:r>
              <a:rPr lang="en-US" b="1" dirty="0">
                <a:latin typeface="Arial" panose="020B0604020202020204" pitchFamily="34" charset="0"/>
                <a:ea typeface="Calibri" panose="020F0502020204030204" pitchFamily="34" charset="0"/>
                <a:cs typeface="Arial" panose="020B0604020202020204" pitchFamily="34" charset="0"/>
              </a:rPr>
              <a:t>Appendix I</a:t>
            </a:r>
            <a:r>
              <a:rPr lang="en-US" dirty="0">
                <a:latin typeface="Arial" panose="020B0604020202020204" pitchFamily="34" charset="0"/>
                <a:ea typeface="Calibri" panose="020F0502020204030204" pitchFamily="34" charset="0"/>
                <a:cs typeface="Arial" panose="020B0604020202020204" pitchFamily="34" charset="0"/>
              </a:rPr>
              <a:t> - Harassment Allegation Review and Resolution Process Flow Chart</a:t>
            </a:r>
            <a:endParaRPr lang="en-CA" dirty="0">
              <a:latin typeface="Arial" panose="020B0604020202020204" pitchFamily="34" charset="0"/>
              <a:ea typeface="Calibri" panose="020F0502020204030204" pitchFamily="34" charset="0"/>
              <a:cs typeface="Arial" panose="020B0604020202020204" pitchFamily="34" charset="0"/>
            </a:endParaRPr>
          </a:p>
          <a:p>
            <a:pPr defTabSz="931042">
              <a:defRPr/>
            </a:pPr>
            <a:r>
              <a:rPr lang="en-US" dirty="0">
                <a:latin typeface="Arial" panose="020B0604020202020204" pitchFamily="34" charset="0"/>
                <a:cs typeface="Arial" panose="020B0604020202020204" pitchFamily="34" charset="0"/>
              </a:rPr>
              <a:t>NOTE: Please note that the CTFI Disciplinary Committee may provide assistance to CTFI Instructors and Provincial Directors who request help in investigating and resolving a complaint of harassment.</a:t>
            </a:r>
            <a:endParaRPr lang="en-CA" dirty="0">
              <a:latin typeface="Arial" panose="020B0604020202020204" pitchFamily="34" charset="0"/>
              <a:cs typeface="Arial" panose="020B0604020202020204" pitchFamily="34" charset="0"/>
            </a:endParaRPr>
          </a:p>
          <a:p>
            <a:endParaRPr lang="es-ES"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9B8C69-41E0-4EDE-8A01-B1FD96E5E01D}" type="slidenum">
              <a:rPr kumimoji="0" lang="es-E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s-E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88713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lnSpc>
                <a:spcPct val="100000"/>
              </a:lnSpc>
              <a:spcBef>
                <a:spcPts val="0"/>
              </a:spcBef>
              <a:buNone/>
              <a:defRPr/>
            </a:pPr>
            <a:r>
              <a:rPr lang="en-CA" sz="1400" b="1" dirty="0">
                <a:effectLst/>
                <a:latin typeface="Arial" panose="020B0604020202020204" pitchFamily="34" charset="0"/>
                <a:ea typeface="Calibri" panose="020F0502020204030204" pitchFamily="34" charset="0"/>
                <a:cs typeface="Arial" panose="020B0604020202020204" pitchFamily="34" charset="0"/>
              </a:rPr>
              <a:t>Appeals of decisions under this policy may be submitted in writing (using the </a:t>
            </a:r>
            <a:r>
              <a:rPr kumimoji="0" lang="en-US" sz="12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CTFI’s Appeal Form - APPENDIX F)</a:t>
            </a:r>
            <a:r>
              <a:rPr lang="en-CA" sz="1400" b="1" dirty="0">
                <a:effectLst/>
                <a:latin typeface="Arial" panose="020B0604020202020204" pitchFamily="34" charset="0"/>
                <a:ea typeface="Calibri" panose="020F0502020204030204" pitchFamily="34" charset="0"/>
                <a:cs typeface="Arial" panose="020B0604020202020204" pitchFamily="34" charset="0"/>
              </a:rPr>
              <a:t>  by a CTFI Member or Staff (“Appellant”) within 30 calendar days of the Appellant being notified of the decision only if:</a:t>
            </a:r>
          </a:p>
          <a:p>
            <a:pPr marL="171450" indent="-171450">
              <a:lnSpc>
                <a:spcPct val="100000"/>
              </a:lnSpc>
              <a:spcBef>
                <a:spcPts val="0"/>
              </a:spcBef>
              <a:buFont typeface="Arial" panose="020B0604020202020204" pitchFamily="34" charset="0"/>
              <a:buChar char="•"/>
              <a:defRPr/>
            </a:pPr>
            <a:r>
              <a:rPr lang="en-CA" sz="1200" dirty="0">
                <a:effectLst/>
                <a:latin typeface="Arial" panose="020B0604020202020204" pitchFamily="34" charset="0"/>
                <a:ea typeface="Calibri" panose="020F0502020204030204" pitchFamily="34" charset="0"/>
                <a:cs typeface="Arial" panose="020B0604020202020204" pitchFamily="34" charset="0"/>
              </a:rPr>
              <a:t>a decision contains a sanction of expulsion from the CTFI or </a:t>
            </a:r>
          </a:p>
          <a:p>
            <a:pPr marL="171450" indent="-171450">
              <a:lnSpc>
                <a:spcPct val="100000"/>
              </a:lnSpc>
              <a:spcBef>
                <a:spcPts val="0"/>
              </a:spcBef>
              <a:buFont typeface="Arial" panose="020B0604020202020204" pitchFamily="34" charset="0"/>
              <a:buChar char="•"/>
              <a:defRPr/>
            </a:pPr>
            <a:r>
              <a:rPr lang="en-CA" sz="1200" dirty="0">
                <a:effectLst/>
                <a:latin typeface="Arial" panose="020B0604020202020204" pitchFamily="34" charset="0"/>
                <a:ea typeface="Calibri" panose="020F0502020204030204" pitchFamily="34" charset="0"/>
                <a:cs typeface="Arial" panose="020B0604020202020204" pitchFamily="34" charset="0"/>
              </a:rPr>
              <a:t>a suspension of CTFI membership for a period of 12 months or more, or </a:t>
            </a:r>
          </a:p>
          <a:p>
            <a:pPr marL="171450" indent="-171450">
              <a:lnSpc>
                <a:spcPct val="100000"/>
              </a:lnSpc>
              <a:spcBef>
                <a:spcPts val="0"/>
              </a:spcBef>
              <a:buFont typeface="Arial" panose="020B0604020202020204" pitchFamily="34" charset="0"/>
              <a:buChar char="•"/>
              <a:defRPr/>
            </a:pPr>
            <a:r>
              <a:rPr lang="en-CA" sz="1200" dirty="0">
                <a:effectLst/>
                <a:latin typeface="Arial" panose="020B0604020202020204" pitchFamily="34" charset="0"/>
                <a:ea typeface="Calibri" panose="020F0502020204030204" pitchFamily="34" charset="0"/>
                <a:cs typeface="Arial" panose="020B0604020202020204" pitchFamily="34" charset="0"/>
              </a:rPr>
              <a:t>permanent termination of activity within the CTFI </a:t>
            </a:r>
            <a:r>
              <a:rPr lang="en-CA" sz="1200" b="1" dirty="0">
                <a:effectLst/>
                <a:latin typeface="Arial" panose="020B0604020202020204" pitchFamily="34" charset="0"/>
                <a:ea typeface="Calibri" panose="020F0502020204030204" pitchFamily="34" charset="0"/>
                <a:cs typeface="Arial" panose="020B0604020202020204" pitchFamily="34" charset="0"/>
              </a:rPr>
              <a:t>or </a:t>
            </a:r>
            <a:r>
              <a:rPr lang="en-CA" sz="1200" b="0" dirty="0">
                <a:effectLst/>
                <a:latin typeface="Arial" panose="020B0604020202020204" pitchFamily="34" charset="0"/>
                <a:ea typeface="Calibri" panose="020F0502020204030204" pitchFamily="34" charset="0"/>
                <a:cs typeface="Arial" panose="020B0604020202020204" pitchFamily="34" charset="0"/>
              </a:rPr>
              <a:t>suspension of activity with the CTFI for a period of 12 months or more.</a:t>
            </a:r>
            <a:endParaRPr lang="en-US" sz="1200" b="0" dirty="0">
              <a:latin typeface="Arial" panose="020B0604020202020204" pitchFamily="34" charset="0"/>
              <a:ea typeface="Calibri" panose="020F0502020204030204" pitchFamily="34" charset="0"/>
              <a:cs typeface="Times New Roman" panose="02020603050405020304" pitchFamily="18" charset="0"/>
            </a:endParaRPr>
          </a:p>
          <a:p>
            <a:pPr>
              <a:lnSpc>
                <a:spcPct val="100000"/>
              </a:lnSpc>
              <a:spcBef>
                <a:spcPts val="0"/>
              </a:spcBef>
              <a:defRPr/>
            </a:pPr>
            <a:endParaRPr lang="en-US" sz="1200" b="1" dirty="0">
              <a:effectLst/>
              <a:latin typeface="Arial" panose="020B060402020202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defRPr/>
            </a:pPr>
            <a:r>
              <a:rPr lang="en-CA" sz="1200" b="1" dirty="0">
                <a:effectLst/>
                <a:latin typeface="Arial" panose="020B0604020202020204" pitchFamily="34" charset="0"/>
                <a:ea typeface="Calibri" panose="020F0502020204030204" pitchFamily="34" charset="0"/>
                <a:cs typeface="Arial" panose="020B0604020202020204" pitchFamily="34" charset="0"/>
              </a:rPr>
              <a:t>Grounds for appeal are limited to: </a:t>
            </a:r>
            <a:endParaRPr lang="en-CA" sz="1200" b="1" dirty="0">
              <a:effectLst/>
              <a:latin typeface="Arial" panose="020B0604020202020204" pitchFamily="34" charset="0"/>
              <a:ea typeface="Calibri" panose="020F0502020204030204" pitchFamily="34" charset="0"/>
              <a:cs typeface="Times New Roman" panose="02020603050405020304" pitchFamily="18" charset="0"/>
            </a:endParaRPr>
          </a:p>
          <a:p>
            <a:pPr marL="228600" lvl="0" indent="-228600">
              <a:buFont typeface="+mj-lt"/>
              <a:buAutoNum type="alphaLcParenR"/>
            </a:pPr>
            <a:r>
              <a:rPr lang="en-CA" sz="1200" dirty="0">
                <a:effectLst/>
                <a:latin typeface="Arial" panose="020B0604020202020204" pitchFamily="34" charset="0"/>
                <a:ea typeface="Calibri" panose="020F0502020204030204" pitchFamily="34" charset="0"/>
                <a:cs typeface="Arial" panose="020B0604020202020204" pitchFamily="34" charset="0"/>
              </a:rPr>
              <a:t>an error in fact that would affect the outcome; </a:t>
            </a:r>
            <a:endParaRPr lang="en-CA" sz="1200" dirty="0">
              <a:effectLst/>
              <a:latin typeface="Arial" panose="020B0604020202020204" pitchFamily="34" charset="0"/>
              <a:ea typeface="Calibri" panose="020F0502020204030204" pitchFamily="34" charset="0"/>
              <a:cs typeface="Times New Roman" panose="02020603050405020304" pitchFamily="18" charset="0"/>
            </a:endParaRPr>
          </a:p>
          <a:p>
            <a:pPr marL="228600" lvl="0" indent="-228600">
              <a:buFont typeface="+mj-lt"/>
              <a:buAutoNum type="alphaLcParenR"/>
            </a:pPr>
            <a:r>
              <a:rPr lang="en-CA" sz="1200" dirty="0">
                <a:effectLst/>
                <a:latin typeface="Arial" panose="020B0604020202020204" pitchFamily="34" charset="0"/>
                <a:ea typeface="Calibri" panose="020F0502020204030204" pitchFamily="34" charset="0"/>
                <a:cs typeface="Arial" panose="020B0604020202020204" pitchFamily="34" charset="0"/>
              </a:rPr>
              <a:t>an error in interpretation or application of this policy, </a:t>
            </a:r>
            <a:r>
              <a:rPr lang="en-CA" sz="1200" b="1" dirty="0">
                <a:effectLst/>
                <a:latin typeface="Arial" panose="020B0604020202020204" pitchFamily="34" charset="0"/>
                <a:ea typeface="Calibri" panose="020F0502020204030204" pitchFamily="34" charset="0"/>
                <a:cs typeface="Arial" panose="020B0604020202020204" pitchFamily="34" charset="0"/>
              </a:rPr>
              <a:t>which would affect the outcome; or</a:t>
            </a:r>
            <a:endParaRPr lang="en-CA" sz="1200" b="1" dirty="0">
              <a:effectLst/>
              <a:latin typeface="Arial" panose="020B0604020202020204" pitchFamily="34" charset="0"/>
              <a:ea typeface="Calibri" panose="020F0502020204030204" pitchFamily="34" charset="0"/>
              <a:cs typeface="Times New Roman" panose="02020603050405020304" pitchFamily="18" charset="0"/>
            </a:endParaRPr>
          </a:p>
          <a:p>
            <a:pPr marL="228600" lvl="0" indent="-228600">
              <a:buFont typeface="+mj-lt"/>
              <a:buAutoNum type="alphaLcParenR"/>
            </a:pPr>
            <a:r>
              <a:rPr lang="en-CA" sz="1200" dirty="0">
                <a:effectLst/>
                <a:latin typeface="Arial" panose="020B0604020202020204" pitchFamily="34" charset="0"/>
                <a:ea typeface="Calibri" panose="020F0502020204030204" pitchFamily="34" charset="0"/>
                <a:cs typeface="Arial" panose="020B0604020202020204" pitchFamily="34" charset="0"/>
              </a:rPr>
              <a:t>an error of procedure or a lack of impartiality with respect to the matter, </a:t>
            </a:r>
            <a:r>
              <a:rPr lang="en-CA" sz="1200" b="1" dirty="0">
                <a:effectLst/>
                <a:latin typeface="Arial" panose="020B0604020202020204" pitchFamily="34" charset="0"/>
                <a:ea typeface="Calibri" panose="020F0502020204030204" pitchFamily="34" charset="0"/>
                <a:cs typeface="Arial" panose="020B0604020202020204" pitchFamily="34" charset="0"/>
              </a:rPr>
              <a:t>which affected the reliability or fairness of the final decision (i.e., a failure to provide due process).</a:t>
            </a:r>
            <a:endParaRPr lang="en-CA" sz="1200" b="1" dirty="0">
              <a:effectLst/>
              <a:latin typeface="Arial" panose="020B0604020202020204" pitchFamily="34" charset="0"/>
              <a:ea typeface="Calibri" panose="020F0502020204030204" pitchFamily="34" charset="0"/>
              <a:cs typeface="Times New Roman" panose="02020603050405020304" pitchFamily="18" charset="0"/>
            </a:endParaRPr>
          </a:p>
          <a:p>
            <a:endParaRPr lang="es-ES" dirty="0"/>
          </a:p>
        </p:txBody>
      </p:sp>
      <p:sp>
        <p:nvSpPr>
          <p:cNvPr id="4" name="Espace réservé du numéro de diapositive 3"/>
          <p:cNvSpPr>
            <a:spLocks noGrp="1"/>
          </p:cNvSpPr>
          <p:nvPr>
            <p:ph type="sldNum" sz="quarter" idx="5"/>
          </p:nvPr>
        </p:nvSpPr>
        <p:spPr/>
        <p:txBody>
          <a:bodyPr/>
          <a:lstStyle/>
          <a:p>
            <a:fld id="{575E0867-56B9-47F3-A6D5-6AF1DAD93F5C}" type="slidenum">
              <a:rPr lang="es-ES" smtClean="0"/>
              <a:t>22</a:t>
            </a:fld>
            <a:endParaRPr lang="es-ES"/>
          </a:p>
        </p:txBody>
      </p:sp>
    </p:spTree>
    <p:extLst>
      <p:ext uri="{BB962C8B-B14F-4D97-AF65-F5344CB8AC3E}">
        <p14:creationId xmlns:p14="http://schemas.microsoft.com/office/powerpoint/2010/main" val="1930574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799A3-B6F7-1217-D50F-A44FBC9B54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9A5E4790-E15E-AC07-7376-3C0190F59F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50E79B86-FF3B-62DB-9509-7A1F295C3C1A}"/>
              </a:ext>
            </a:extLst>
          </p:cNvPr>
          <p:cNvSpPr>
            <a:spLocks noGrp="1"/>
          </p:cNvSpPr>
          <p:nvPr>
            <p:ph type="dt" sz="half" idx="10"/>
          </p:nvPr>
        </p:nvSpPr>
        <p:spPr/>
        <p:txBody>
          <a:bodyPr/>
          <a:lstStyle/>
          <a:p>
            <a:fld id="{92E1E604-3F19-4CD0-B3EB-8745C08E29BA}" type="datetimeFigureOut">
              <a:rPr lang="en-CA" smtClean="0"/>
              <a:t>2023-04-23</a:t>
            </a:fld>
            <a:endParaRPr lang="en-CA"/>
          </a:p>
        </p:txBody>
      </p:sp>
      <p:sp>
        <p:nvSpPr>
          <p:cNvPr id="5" name="Footer Placeholder 4">
            <a:extLst>
              <a:ext uri="{FF2B5EF4-FFF2-40B4-BE49-F238E27FC236}">
                <a16:creationId xmlns:a16="http://schemas.microsoft.com/office/drawing/2014/main" id="{68793A80-048B-247D-7F33-4AB8A29D648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0431ED9-E026-1796-080B-EAA16D6BD3CD}"/>
              </a:ext>
            </a:extLst>
          </p:cNvPr>
          <p:cNvSpPr>
            <a:spLocks noGrp="1"/>
          </p:cNvSpPr>
          <p:nvPr>
            <p:ph type="sldNum" sz="quarter" idx="12"/>
          </p:nvPr>
        </p:nvSpPr>
        <p:spPr/>
        <p:txBody>
          <a:bodyPr/>
          <a:lstStyle/>
          <a:p>
            <a:fld id="{4AF868EC-A84C-4A32-8FA7-078CD39ED2C9}" type="slidenum">
              <a:rPr lang="en-CA" smtClean="0"/>
              <a:t>‹#›</a:t>
            </a:fld>
            <a:endParaRPr lang="en-CA"/>
          </a:p>
        </p:txBody>
      </p:sp>
    </p:spTree>
    <p:extLst>
      <p:ext uri="{BB962C8B-B14F-4D97-AF65-F5344CB8AC3E}">
        <p14:creationId xmlns:p14="http://schemas.microsoft.com/office/powerpoint/2010/main" val="345456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786EA-5EC5-89AB-3594-D4C2E2BEA234}"/>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428B949-3ED5-2694-24B0-5B0BD20FB50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0ABB10B-479C-6C9F-8608-BE07F914B949}"/>
              </a:ext>
            </a:extLst>
          </p:cNvPr>
          <p:cNvSpPr>
            <a:spLocks noGrp="1"/>
          </p:cNvSpPr>
          <p:nvPr>
            <p:ph type="dt" sz="half" idx="10"/>
          </p:nvPr>
        </p:nvSpPr>
        <p:spPr/>
        <p:txBody>
          <a:bodyPr/>
          <a:lstStyle/>
          <a:p>
            <a:fld id="{92E1E604-3F19-4CD0-B3EB-8745C08E29BA}" type="datetimeFigureOut">
              <a:rPr lang="en-CA" smtClean="0"/>
              <a:t>2023-04-23</a:t>
            </a:fld>
            <a:endParaRPr lang="en-CA"/>
          </a:p>
        </p:txBody>
      </p:sp>
      <p:sp>
        <p:nvSpPr>
          <p:cNvPr id="5" name="Footer Placeholder 4">
            <a:extLst>
              <a:ext uri="{FF2B5EF4-FFF2-40B4-BE49-F238E27FC236}">
                <a16:creationId xmlns:a16="http://schemas.microsoft.com/office/drawing/2014/main" id="{1B0D98F3-5458-1594-2073-E3826C8BEBE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E741678-E4CC-70A7-B606-22CDB27DE873}"/>
              </a:ext>
            </a:extLst>
          </p:cNvPr>
          <p:cNvSpPr>
            <a:spLocks noGrp="1"/>
          </p:cNvSpPr>
          <p:nvPr>
            <p:ph type="sldNum" sz="quarter" idx="12"/>
          </p:nvPr>
        </p:nvSpPr>
        <p:spPr/>
        <p:txBody>
          <a:bodyPr/>
          <a:lstStyle/>
          <a:p>
            <a:fld id="{4AF868EC-A84C-4A32-8FA7-078CD39ED2C9}" type="slidenum">
              <a:rPr lang="en-CA" smtClean="0"/>
              <a:t>‹#›</a:t>
            </a:fld>
            <a:endParaRPr lang="en-CA"/>
          </a:p>
        </p:txBody>
      </p:sp>
    </p:spTree>
    <p:extLst>
      <p:ext uri="{BB962C8B-B14F-4D97-AF65-F5344CB8AC3E}">
        <p14:creationId xmlns:p14="http://schemas.microsoft.com/office/powerpoint/2010/main" val="3274436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A74FE44-B8F1-374A-492A-C3BAB2BF573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803A511-0C15-49A1-0989-BF3E0DD846F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521FA0C-4DD4-95B8-BD66-7C6EADEA6B76}"/>
              </a:ext>
            </a:extLst>
          </p:cNvPr>
          <p:cNvSpPr>
            <a:spLocks noGrp="1"/>
          </p:cNvSpPr>
          <p:nvPr>
            <p:ph type="dt" sz="half" idx="10"/>
          </p:nvPr>
        </p:nvSpPr>
        <p:spPr/>
        <p:txBody>
          <a:bodyPr/>
          <a:lstStyle/>
          <a:p>
            <a:fld id="{92E1E604-3F19-4CD0-B3EB-8745C08E29BA}" type="datetimeFigureOut">
              <a:rPr lang="en-CA" smtClean="0"/>
              <a:t>2023-04-23</a:t>
            </a:fld>
            <a:endParaRPr lang="en-CA"/>
          </a:p>
        </p:txBody>
      </p:sp>
      <p:sp>
        <p:nvSpPr>
          <p:cNvPr id="5" name="Footer Placeholder 4">
            <a:extLst>
              <a:ext uri="{FF2B5EF4-FFF2-40B4-BE49-F238E27FC236}">
                <a16:creationId xmlns:a16="http://schemas.microsoft.com/office/drawing/2014/main" id="{DFA7AEE9-C1B3-F409-0A7A-209CC0CA9B7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0B5072F-E06F-FD9B-A929-9C96299E26F9}"/>
              </a:ext>
            </a:extLst>
          </p:cNvPr>
          <p:cNvSpPr>
            <a:spLocks noGrp="1"/>
          </p:cNvSpPr>
          <p:nvPr>
            <p:ph type="sldNum" sz="quarter" idx="12"/>
          </p:nvPr>
        </p:nvSpPr>
        <p:spPr/>
        <p:txBody>
          <a:bodyPr/>
          <a:lstStyle/>
          <a:p>
            <a:fld id="{4AF868EC-A84C-4A32-8FA7-078CD39ED2C9}" type="slidenum">
              <a:rPr lang="en-CA" smtClean="0"/>
              <a:t>‹#›</a:t>
            </a:fld>
            <a:endParaRPr lang="en-CA"/>
          </a:p>
        </p:txBody>
      </p:sp>
    </p:spTree>
    <p:extLst>
      <p:ext uri="{BB962C8B-B14F-4D97-AF65-F5344CB8AC3E}">
        <p14:creationId xmlns:p14="http://schemas.microsoft.com/office/powerpoint/2010/main" val="3790145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AC8B6-AD97-F763-DE80-FFB9F82AF8F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D64FAE82-6742-4871-BE61-A503FB9D616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206CED8-F81A-CF73-AC10-9063745B7C5B}"/>
              </a:ext>
            </a:extLst>
          </p:cNvPr>
          <p:cNvSpPr>
            <a:spLocks noGrp="1"/>
          </p:cNvSpPr>
          <p:nvPr>
            <p:ph type="dt" sz="half" idx="10"/>
          </p:nvPr>
        </p:nvSpPr>
        <p:spPr/>
        <p:txBody>
          <a:bodyPr/>
          <a:lstStyle/>
          <a:p>
            <a:fld id="{92E1E604-3F19-4CD0-B3EB-8745C08E29BA}" type="datetimeFigureOut">
              <a:rPr lang="en-CA" smtClean="0"/>
              <a:t>2023-04-23</a:t>
            </a:fld>
            <a:endParaRPr lang="en-CA"/>
          </a:p>
        </p:txBody>
      </p:sp>
      <p:sp>
        <p:nvSpPr>
          <p:cNvPr id="5" name="Footer Placeholder 4">
            <a:extLst>
              <a:ext uri="{FF2B5EF4-FFF2-40B4-BE49-F238E27FC236}">
                <a16:creationId xmlns:a16="http://schemas.microsoft.com/office/drawing/2014/main" id="{C4B759B1-0320-4112-4253-47D134120FB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0E118AC-FB02-BD92-B7CD-65A246C413F6}"/>
              </a:ext>
            </a:extLst>
          </p:cNvPr>
          <p:cNvSpPr>
            <a:spLocks noGrp="1"/>
          </p:cNvSpPr>
          <p:nvPr>
            <p:ph type="sldNum" sz="quarter" idx="12"/>
          </p:nvPr>
        </p:nvSpPr>
        <p:spPr/>
        <p:txBody>
          <a:bodyPr/>
          <a:lstStyle/>
          <a:p>
            <a:fld id="{4AF868EC-A84C-4A32-8FA7-078CD39ED2C9}" type="slidenum">
              <a:rPr lang="en-CA" smtClean="0"/>
              <a:t>‹#›</a:t>
            </a:fld>
            <a:endParaRPr lang="en-CA"/>
          </a:p>
        </p:txBody>
      </p:sp>
    </p:spTree>
    <p:extLst>
      <p:ext uri="{BB962C8B-B14F-4D97-AF65-F5344CB8AC3E}">
        <p14:creationId xmlns:p14="http://schemas.microsoft.com/office/powerpoint/2010/main" val="3572385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8328B-8791-20FF-EB9D-08B9D43AD4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538FD440-36A0-AE76-2034-50F89908DB5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E02A553-C9D2-DB34-87ED-87B1B9F8BC2C}"/>
              </a:ext>
            </a:extLst>
          </p:cNvPr>
          <p:cNvSpPr>
            <a:spLocks noGrp="1"/>
          </p:cNvSpPr>
          <p:nvPr>
            <p:ph type="dt" sz="half" idx="10"/>
          </p:nvPr>
        </p:nvSpPr>
        <p:spPr/>
        <p:txBody>
          <a:bodyPr/>
          <a:lstStyle/>
          <a:p>
            <a:fld id="{92E1E604-3F19-4CD0-B3EB-8745C08E29BA}" type="datetimeFigureOut">
              <a:rPr lang="en-CA" smtClean="0"/>
              <a:t>2023-04-23</a:t>
            </a:fld>
            <a:endParaRPr lang="en-CA"/>
          </a:p>
        </p:txBody>
      </p:sp>
      <p:sp>
        <p:nvSpPr>
          <p:cNvPr id="5" name="Footer Placeholder 4">
            <a:extLst>
              <a:ext uri="{FF2B5EF4-FFF2-40B4-BE49-F238E27FC236}">
                <a16:creationId xmlns:a16="http://schemas.microsoft.com/office/drawing/2014/main" id="{6AD5F7AD-79C9-D4C3-AEDA-9F76F8E3FC2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5B73B46-DBBF-1DA1-1985-5CCA30DDA59A}"/>
              </a:ext>
            </a:extLst>
          </p:cNvPr>
          <p:cNvSpPr>
            <a:spLocks noGrp="1"/>
          </p:cNvSpPr>
          <p:nvPr>
            <p:ph type="sldNum" sz="quarter" idx="12"/>
          </p:nvPr>
        </p:nvSpPr>
        <p:spPr/>
        <p:txBody>
          <a:bodyPr/>
          <a:lstStyle/>
          <a:p>
            <a:fld id="{4AF868EC-A84C-4A32-8FA7-078CD39ED2C9}" type="slidenum">
              <a:rPr lang="en-CA" smtClean="0"/>
              <a:t>‹#›</a:t>
            </a:fld>
            <a:endParaRPr lang="en-CA"/>
          </a:p>
        </p:txBody>
      </p:sp>
    </p:spTree>
    <p:extLst>
      <p:ext uri="{BB962C8B-B14F-4D97-AF65-F5344CB8AC3E}">
        <p14:creationId xmlns:p14="http://schemas.microsoft.com/office/powerpoint/2010/main" val="1388240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A007B-A7F3-D621-CE89-7357DF197EA5}"/>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FCE5886A-9B46-C41C-5AD2-860BC3D497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85878030-E6C4-DE4E-C98C-C6868B6BEBA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C86DBB8B-288C-645A-6D8E-D83389608E4D}"/>
              </a:ext>
            </a:extLst>
          </p:cNvPr>
          <p:cNvSpPr>
            <a:spLocks noGrp="1"/>
          </p:cNvSpPr>
          <p:nvPr>
            <p:ph type="dt" sz="half" idx="10"/>
          </p:nvPr>
        </p:nvSpPr>
        <p:spPr/>
        <p:txBody>
          <a:bodyPr/>
          <a:lstStyle/>
          <a:p>
            <a:fld id="{92E1E604-3F19-4CD0-B3EB-8745C08E29BA}" type="datetimeFigureOut">
              <a:rPr lang="en-CA" smtClean="0"/>
              <a:t>2023-04-23</a:t>
            </a:fld>
            <a:endParaRPr lang="en-CA"/>
          </a:p>
        </p:txBody>
      </p:sp>
      <p:sp>
        <p:nvSpPr>
          <p:cNvPr id="6" name="Footer Placeholder 5">
            <a:extLst>
              <a:ext uri="{FF2B5EF4-FFF2-40B4-BE49-F238E27FC236}">
                <a16:creationId xmlns:a16="http://schemas.microsoft.com/office/drawing/2014/main" id="{E6A2B0E5-5103-4047-0495-448033A9EE6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61C77A9-5528-564D-BFA5-9DC3D75F4631}"/>
              </a:ext>
            </a:extLst>
          </p:cNvPr>
          <p:cNvSpPr>
            <a:spLocks noGrp="1"/>
          </p:cNvSpPr>
          <p:nvPr>
            <p:ph type="sldNum" sz="quarter" idx="12"/>
          </p:nvPr>
        </p:nvSpPr>
        <p:spPr/>
        <p:txBody>
          <a:bodyPr/>
          <a:lstStyle/>
          <a:p>
            <a:fld id="{4AF868EC-A84C-4A32-8FA7-078CD39ED2C9}" type="slidenum">
              <a:rPr lang="en-CA" smtClean="0"/>
              <a:t>‹#›</a:t>
            </a:fld>
            <a:endParaRPr lang="en-CA"/>
          </a:p>
        </p:txBody>
      </p:sp>
    </p:spTree>
    <p:extLst>
      <p:ext uri="{BB962C8B-B14F-4D97-AF65-F5344CB8AC3E}">
        <p14:creationId xmlns:p14="http://schemas.microsoft.com/office/powerpoint/2010/main" val="212704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A6ABE-02E3-0C85-BF9B-D1EAA83B65E8}"/>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A0F790AC-C3B3-D3EF-6F38-D62B0E091A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AFD17C3-5097-EC58-ECEC-729756ECF19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5320256B-0D1A-8FE4-A333-6443624061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DA5FB6F-C0A3-9984-1E1B-A82858AB0A4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147F1755-FD1D-0157-2C79-C56E53F24CB0}"/>
              </a:ext>
            </a:extLst>
          </p:cNvPr>
          <p:cNvSpPr>
            <a:spLocks noGrp="1"/>
          </p:cNvSpPr>
          <p:nvPr>
            <p:ph type="dt" sz="half" idx="10"/>
          </p:nvPr>
        </p:nvSpPr>
        <p:spPr/>
        <p:txBody>
          <a:bodyPr/>
          <a:lstStyle/>
          <a:p>
            <a:fld id="{92E1E604-3F19-4CD0-B3EB-8745C08E29BA}" type="datetimeFigureOut">
              <a:rPr lang="en-CA" smtClean="0"/>
              <a:t>2023-04-23</a:t>
            </a:fld>
            <a:endParaRPr lang="en-CA"/>
          </a:p>
        </p:txBody>
      </p:sp>
      <p:sp>
        <p:nvSpPr>
          <p:cNvPr id="8" name="Footer Placeholder 7">
            <a:extLst>
              <a:ext uri="{FF2B5EF4-FFF2-40B4-BE49-F238E27FC236}">
                <a16:creationId xmlns:a16="http://schemas.microsoft.com/office/drawing/2014/main" id="{61F084A2-C9F9-97C0-399B-E38FE7451CB3}"/>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6ABACB6B-9BCC-DCAD-0192-94B16788BFB3}"/>
              </a:ext>
            </a:extLst>
          </p:cNvPr>
          <p:cNvSpPr>
            <a:spLocks noGrp="1"/>
          </p:cNvSpPr>
          <p:nvPr>
            <p:ph type="sldNum" sz="quarter" idx="12"/>
          </p:nvPr>
        </p:nvSpPr>
        <p:spPr/>
        <p:txBody>
          <a:bodyPr/>
          <a:lstStyle/>
          <a:p>
            <a:fld id="{4AF868EC-A84C-4A32-8FA7-078CD39ED2C9}" type="slidenum">
              <a:rPr lang="en-CA" smtClean="0"/>
              <a:t>‹#›</a:t>
            </a:fld>
            <a:endParaRPr lang="en-CA"/>
          </a:p>
        </p:txBody>
      </p:sp>
    </p:spTree>
    <p:extLst>
      <p:ext uri="{BB962C8B-B14F-4D97-AF65-F5344CB8AC3E}">
        <p14:creationId xmlns:p14="http://schemas.microsoft.com/office/powerpoint/2010/main" val="3066243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51404-6B05-84FA-F9D5-FA053BBA990C}"/>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9480E77C-BCA9-E761-5094-AA7FAA87A239}"/>
              </a:ext>
            </a:extLst>
          </p:cNvPr>
          <p:cNvSpPr>
            <a:spLocks noGrp="1"/>
          </p:cNvSpPr>
          <p:nvPr>
            <p:ph type="dt" sz="half" idx="10"/>
          </p:nvPr>
        </p:nvSpPr>
        <p:spPr/>
        <p:txBody>
          <a:bodyPr/>
          <a:lstStyle/>
          <a:p>
            <a:fld id="{92E1E604-3F19-4CD0-B3EB-8745C08E29BA}" type="datetimeFigureOut">
              <a:rPr lang="en-CA" smtClean="0"/>
              <a:t>2023-04-23</a:t>
            </a:fld>
            <a:endParaRPr lang="en-CA"/>
          </a:p>
        </p:txBody>
      </p:sp>
      <p:sp>
        <p:nvSpPr>
          <p:cNvPr id="4" name="Footer Placeholder 3">
            <a:extLst>
              <a:ext uri="{FF2B5EF4-FFF2-40B4-BE49-F238E27FC236}">
                <a16:creationId xmlns:a16="http://schemas.microsoft.com/office/drawing/2014/main" id="{2592D986-BCA0-E448-1C2D-8237A246DB66}"/>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543739D8-61D9-AC16-D008-B7CB418465EA}"/>
              </a:ext>
            </a:extLst>
          </p:cNvPr>
          <p:cNvSpPr>
            <a:spLocks noGrp="1"/>
          </p:cNvSpPr>
          <p:nvPr>
            <p:ph type="sldNum" sz="quarter" idx="12"/>
          </p:nvPr>
        </p:nvSpPr>
        <p:spPr/>
        <p:txBody>
          <a:bodyPr/>
          <a:lstStyle/>
          <a:p>
            <a:fld id="{4AF868EC-A84C-4A32-8FA7-078CD39ED2C9}" type="slidenum">
              <a:rPr lang="en-CA" smtClean="0"/>
              <a:t>‹#›</a:t>
            </a:fld>
            <a:endParaRPr lang="en-CA"/>
          </a:p>
        </p:txBody>
      </p:sp>
    </p:spTree>
    <p:extLst>
      <p:ext uri="{BB962C8B-B14F-4D97-AF65-F5344CB8AC3E}">
        <p14:creationId xmlns:p14="http://schemas.microsoft.com/office/powerpoint/2010/main" val="810630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619E35-6F5C-716B-FFF1-CBE15F68F06A}"/>
              </a:ext>
            </a:extLst>
          </p:cNvPr>
          <p:cNvSpPr>
            <a:spLocks noGrp="1"/>
          </p:cNvSpPr>
          <p:nvPr>
            <p:ph type="dt" sz="half" idx="10"/>
          </p:nvPr>
        </p:nvSpPr>
        <p:spPr/>
        <p:txBody>
          <a:bodyPr/>
          <a:lstStyle/>
          <a:p>
            <a:fld id="{92E1E604-3F19-4CD0-B3EB-8745C08E29BA}" type="datetimeFigureOut">
              <a:rPr lang="en-CA" smtClean="0"/>
              <a:t>2023-04-23</a:t>
            </a:fld>
            <a:endParaRPr lang="en-CA"/>
          </a:p>
        </p:txBody>
      </p:sp>
      <p:sp>
        <p:nvSpPr>
          <p:cNvPr id="3" name="Footer Placeholder 2">
            <a:extLst>
              <a:ext uri="{FF2B5EF4-FFF2-40B4-BE49-F238E27FC236}">
                <a16:creationId xmlns:a16="http://schemas.microsoft.com/office/drawing/2014/main" id="{7601CEA1-8C8C-1DAE-B54F-34503726F9A7}"/>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FDF58735-745B-815D-3A36-5CD7EAB3694A}"/>
              </a:ext>
            </a:extLst>
          </p:cNvPr>
          <p:cNvSpPr>
            <a:spLocks noGrp="1"/>
          </p:cNvSpPr>
          <p:nvPr>
            <p:ph type="sldNum" sz="quarter" idx="12"/>
          </p:nvPr>
        </p:nvSpPr>
        <p:spPr/>
        <p:txBody>
          <a:bodyPr/>
          <a:lstStyle/>
          <a:p>
            <a:fld id="{4AF868EC-A84C-4A32-8FA7-078CD39ED2C9}" type="slidenum">
              <a:rPr lang="en-CA" smtClean="0"/>
              <a:t>‹#›</a:t>
            </a:fld>
            <a:endParaRPr lang="en-CA"/>
          </a:p>
        </p:txBody>
      </p:sp>
    </p:spTree>
    <p:extLst>
      <p:ext uri="{BB962C8B-B14F-4D97-AF65-F5344CB8AC3E}">
        <p14:creationId xmlns:p14="http://schemas.microsoft.com/office/powerpoint/2010/main" val="2077986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ADD74-323C-CE99-92F2-EA88E49665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A075738F-FF4D-D335-0BB7-0A621FF48A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880D933B-E5DE-1980-3EC6-1EC1D2C229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25EFC0-3F8D-88D1-00DF-65AAB9D9048B}"/>
              </a:ext>
            </a:extLst>
          </p:cNvPr>
          <p:cNvSpPr>
            <a:spLocks noGrp="1"/>
          </p:cNvSpPr>
          <p:nvPr>
            <p:ph type="dt" sz="half" idx="10"/>
          </p:nvPr>
        </p:nvSpPr>
        <p:spPr/>
        <p:txBody>
          <a:bodyPr/>
          <a:lstStyle/>
          <a:p>
            <a:fld id="{92E1E604-3F19-4CD0-B3EB-8745C08E29BA}" type="datetimeFigureOut">
              <a:rPr lang="en-CA" smtClean="0"/>
              <a:t>2023-04-23</a:t>
            </a:fld>
            <a:endParaRPr lang="en-CA"/>
          </a:p>
        </p:txBody>
      </p:sp>
      <p:sp>
        <p:nvSpPr>
          <p:cNvPr id="6" name="Footer Placeholder 5">
            <a:extLst>
              <a:ext uri="{FF2B5EF4-FFF2-40B4-BE49-F238E27FC236}">
                <a16:creationId xmlns:a16="http://schemas.microsoft.com/office/drawing/2014/main" id="{61F18C9E-7540-5BA0-8BF0-F8B0F696AEC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A4724B8D-1947-A09E-0AF4-22A5BD49CFE5}"/>
              </a:ext>
            </a:extLst>
          </p:cNvPr>
          <p:cNvSpPr>
            <a:spLocks noGrp="1"/>
          </p:cNvSpPr>
          <p:nvPr>
            <p:ph type="sldNum" sz="quarter" idx="12"/>
          </p:nvPr>
        </p:nvSpPr>
        <p:spPr/>
        <p:txBody>
          <a:bodyPr/>
          <a:lstStyle/>
          <a:p>
            <a:fld id="{4AF868EC-A84C-4A32-8FA7-078CD39ED2C9}" type="slidenum">
              <a:rPr lang="en-CA" smtClean="0"/>
              <a:t>‹#›</a:t>
            </a:fld>
            <a:endParaRPr lang="en-CA"/>
          </a:p>
        </p:txBody>
      </p:sp>
    </p:spTree>
    <p:extLst>
      <p:ext uri="{BB962C8B-B14F-4D97-AF65-F5344CB8AC3E}">
        <p14:creationId xmlns:p14="http://schemas.microsoft.com/office/powerpoint/2010/main" val="2287968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71EAF-ECD5-98E8-3BAE-8727623EFD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CBB5207F-91B3-2A48-4BA6-98056358FE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AF876EC1-6D0F-C3C1-CBEB-267F60F717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C6998C-3A34-B05B-2A56-9C4111FA1062}"/>
              </a:ext>
            </a:extLst>
          </p:cNvPr>
          <p:cNvSpPr>
            <a:spLocks noGrp="1"/>
          </p:cNvSpPr>
          <p:nvPr>
            <p:ph type="dt" sz="half" idx="10"/>
          </p:nvPr>
        </p:nvSpPr>
        <p:spPr/>
        <p:txBody>
          <a:bodyPr/>
          <a:lstStyle/>
          <a:p>
            <a:fld id="{92E1E604-3F19-4CD0-B3EB-8745C08E29BA}" type="datetimeFigureOut">
              <a:rPr lang="en-CA" smtClean="0"/>
              <a:t>2023-04-23</a:t>
            </a:fld>
            <a:endParaRPr lang="en-CA"/>
          </a:p>
        </p:txBody>
      </p:sp>
      <p:sp>
        <p:nvSpPr>
          <p:cNvPr id="6" name="Footer Placeholder 5">
            <a:extLst>
              <a:ext uri="{FF2B5EF4-FFF2-40B4-BE49-F238E27FC236}">
                <a16:creationId xmlns:a16="http://schemas.microsoft.com/office/drawing/2014/main" id="{029214F9-6B0F-7952-8611-38D230D6211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A04DEBB-595F-1130-9204-D05FB266B5C5}"/>
              </a:ext>
            </a:extLst>
          </p:cNvPr>
          <p:cNvSpPr>
            <a:spLocks noGrp="1"/>
          </p:cNvSpPr>
          <p:nvPr>
            <p:ph type="sldNum" sz="quarter" idx="12"/>
          </p:nvPr>
        </p:nvSpPr>
        <p:spPr/>
        <p:txBody>
          <a:bodyPr/>
          <a:lstStyle/>
          <a:p>
            <a:fld id="{4AF868EC-A84C-4A32-8FA7-078CD39ED2C9}" type="slidenum">
              <a:rPr lang="en-CA" smtClean="0"/>
              <a:t>‹#›</a:t>
            </a:fld>
            <a:endParaRPr lang="en-CA"/>
          </a:p>
        </p:txBody>
      </p:sp>
    </p:spTree>
    <p:extLst>
      <p:ext uri="{BB962C8B-B14F-4D97-AF65-F5344CB8AC3E}">
        <p14:creationId xmlns:p14="http://schemas.microsoft.com/office/powerpoint/2010/main" val="2719507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770838-6AE3-C956-F669-115288EE40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1DD78722-DF73-D4EF-1764-897599C634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5D3804C3-41DA-EBDB-F400-BD97A6D7C3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E1E604-3F19-4CD0-B3EB-8745C08E29BA}" type="datetimeFigureOut">
              <a:rPr lang="en-CA" smtClean="0"/>
              <a:t>2023-04-23</a:t>
            </a:fld>
            <a:endParaRPr lang="en-CA"/>
          </a:p>
        </p:txBody>
      </p:sp>
      <p:sp>
        <p:nvSpPr>
          <p:cNvPr id="5" name="Footer Placeholder 4">
            <a:extLst>
              <a:ext uri="{FF2B5EF4-FFF2-40B4-BE49-F238E27FC236}">
                <a16:creationId xmlns:a16="http://schemas.microsoft.com/office/drawing/2014/main" id="{279146FC-3067-222D-DFA6-1295E883F4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29638CE1-6200-5957-9139-74DFF54967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F868EC-A84C-4A32-8FA7-078CD39ED2C9}" type="slidenum">
              <a:rPr lang="en-CA" smtClean="0"/>
              <a:t>‹#›</a:t>
            </a:fld>
            <a:endParaRPr lang="en-CA"/>
          </a:p>
        </p:txBody>
      </p:sp>
    </p:spTree>
    <p:extLst>
      <p:ext uri="{BB962C8B-B14F-4D97-AF65-F5344CB8AC3E}">
        <p14:creationId xmlns:p14="http://schemas.microsoft.com/office/powerpoint/2010/main" val="5104305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5E9BDCE-61B9-9B00-5BCE-FC397AFECD84}"/>
              </a:ext>
            </a:extLst>
          </p:cNvPr>
          <p:cNvPicPr>
            <a:picLocks noChangeAspect="1"/>
          </p:cNvPicPr>
          <p:nvPr/>
        </p:nvPicPr>
        <p:blipFill>
          <a:blip r:embed="rId2"/>
          <a:stretch>
            <a:fillRect/>
          </a:stretch>
        </p:blipFill>
        <p:spPr>
          <a:xfrm>
            <a:off x="3916491" y="1477107"/>
            <a:ext cx="4131401" cy="4131401"/>
          </a:xfrm>
          <a:prstGeom prst="rect">
            <a:avLst/>
          </a:prstGeom>
        </p:spPr>
      </p:pic>
    </p:spTree>
    <p:extLst>
      <p:ext uri="{BB962C8B-B14F-4D97-AF65-F5344CB8AC3E}">
        <p14:creationId xmlns:p14="http://schemas.microsoft.com/office/powerpoint/2010/main" val="2987654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6">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Rectangle 8">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10">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angle 12">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Rectangle 14">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16">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Oval 18">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CCCCE1C-CE83-5C3F-27F8-0F3158BA546E}"/>
              </a:ext>
            </a:extLst>
          </p:cNvPr>
          <p:cNvSpPr>
            <a:spLocks noGrp="1"/>
          </p:cNvSpPr>
          <p:nvPr>
            <p:ph type="title"/>
          </p:nvPr>
        </p:nvSpPr>
        <p:spPr>
          <a:xfrm>
            <a:off x="2738650" y="1993899"/>
            <a:ext cx="6714699" cy="3178689"/>
          </a:xfrm>
        </p:spPr>
        <p:txBody>
          <a:bodyPr vert="horz" lIns="91440" tIns="45720" rIns="91440" bIns="45720" rtlCol="0" anchor="b">
            <a:normAutofit/>
          </a:bodyPr>
          <a:lstStyle/>
          <a:p>
            <a:pPr marL="457200">
              <a:lnSpc>
                <a:spcPct val="107000"/>
              </a:lnSpc>
              <a:spcAft>
                <a:spcPts val="300"/>
              </a:spcAft>
            </a:pPr>
            <a:r>
              <a:rPr lang="en-US" sz="48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The Complaint Process</a:t>
            </a:r>
            <a:br>
              <a:rPr lang="en-CA" sz="1600" dirty="0">
                <a:effectLst/>
                <a:latin typeface="Calibri" panose="020F0502020204030204" pitchFamily="34" charset="0"/>
                <a:ea typeface="Calibri" panose="020F0502020204030204" pitchFamily="34" charset="0"/>
                <a:cs typeface="Times New Roman" panose="02020603050405020304" pitchFamily="18" charset="0"/>
              </a:rPr>
            </a:br>
            <a:r>
              <a:rPr lang="en-US" sz="2400" b="1" dirty="0">
                <a:effectLst/>
                <a:latin typeface="Arial" panose="020B0604020202020204" pitchFamily="34" charset="0"/>
                <a:ea typeface="Times New Roman" panose="02020603050405020304" pitchFamily="18" charset="0"/>
                <a:cs typeface="Times New Roman" panose="02020603050405020304" pitchFamily="18" charset="0"/>
              </a:rPr>
              <a:t> </a:t>
            </a:r>
            <a:br>
              <a:rPr lang="en-CA" sz="1600" dirty="0">
                <a:effectLst/>
                <a:latin typeface="Calibri" panose="020F0502020204030204" pitchFamily="34" charset="0"/>
                <a:ea typeface="Calibri" panose="020F0502020204030204" pitchFamily="34" charset="0"/>
                <a:cs typeface="Times New Roman" panose="02020603050405020304" pitchFamily="18" charset="0"/>
              </a:rPr>
            </a:br>
            <a:endParaRPr lang="en-US" sz="4800" kern="1200" dirty="0">
              <a:solidFill>
                <a:srgbClr val="FFFFFF"/>
              </a:solidFill>
              <a:latin typeface="+mj-lt"/>
              <a:ea typeface="+mj-ea"/>
              <a:cs typeface="+mj-cs"/>
            </a:endParaRPr>
          </a:p>
        </p:txBody>
      </p:sp>
      <p:sp>
        <p:nvSpPr>
          <p:cNvPr id="21" name="Rectangle 20">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0072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B0DF6D0-D050-B3AB-F7B0-6820C0772C33}"/>
              </a:ext>
            </a:extLst>
          </p:cNvPr>
          <p:cNvSpPr>
            <a:spLocks noGrp="1"/>
          </p:cNvSpPr>
          <p:nvPr>
            <p:ph type="title"/>
          </p:nvPr>
        </p:nvSpPr>
        <p:spPr>
          <a:xfrm>
            <a:off x="0" y="3059197"/>
            <a:ext cx="4029607" cy="718534"/>
          </a:xfrm>
        </p:spPr>
        <p:txBody>
          <a:bodyPr anchor="b">
            <a:normAutofit fontScale="90000"/>
          </a:bodyPr>
          <a:lstStyle/>
          <a:p>
            <a:pPr algn="ctr"/>
            <a:r>
              <a:rPr lang="en-CA" sz="4000" b="1" dirty="0">
                <a:solidFill>
                  <a:srgbClr val="FFFFFF"/>
                </a:solidFill>
                <a:latin typeface="Calibri" panose="020F0502020204030204" pitchFamily="34" charset="0"/>
                <a:ea typeface="Calibri" panose="020F0502020204030204" pitchFamily="34" charset="0"/>
                <a:cs typeface="Arial" panose="020B0604020202020204" pitchFamily="34" charset="0"/>
              </a:rPr>
              <a:t>WHO CAN MAKE A COMPLAINT?</a:t>
            </a:r>
          </a:p>
        </p:txBody>
      </p:sp>
      <p:sp>
        <p:nvSpPr>
          <p:cNvPr id="3" name="Content Placeholder 2">
            <a:extLst>
              <a:ext uri="{FF2B5EF4-FFF2-40B4-BE49-F238E27FC236}">
                <a16:creationId xmlns:a16="http://schemas.microsoft.com/office/drawing/2014/main" id="{44E8DC7D-8713-BBDE-D8AC-1B56226D71D4}"/>
              </a:ext>
            </a:extLst>
          </p:cNvPr>
          <p:cNvSpPr>
            <a:spLocks noGrp="1"/>
          </p:cNvSpPr>
          <p:nvPr>
            <p:ph idx="1"/>
          </p:nvPr>
        </p:nvSpPr>
        <p:spPr>
          <a:xfrm>
            <a:off x="4484915" y="1265226"/>
            <a:ext cx="6825342" cy="4341780"/>
          </a:xfrm>
        </p:spPr>
        <p:txBody>
          <a:bodyPr anchor="ctr">
            <a:normAutofit/>
          </a:bodyPr>
          <a:lstStyle/>
          <a:p>
            <a:pPr>
              <a:lnSpc>
                <a:spcPct val="107000"/>
              </a:lnSpc>
              <a:spcAft>
                <a:spcPts val="800"/>
              </a:spcAft>
            </a:pPr>
            <a:r>
              <a:rPr lang="en-CA" sz="2400" dirty="0">
                <a:effectLst/>
                <a:latin typeface="Arial" panose="020B0604020202020204" pitchFamily="34" charset="0"/>
                <a:ea typeface="Calibri" panose="020F0502020204030204" pitchFamily="34" charset="0"/>
                <a:cs typeface="Arial" panose="020B0604020202020204" pitchFamily="34" charset="0"/>
              </a:rPr>
              <a:t>Any CTFI Member or Staff person who believes to be or to have been the target of harassment is encouraged to report the incident(s) to the appropriate authority</a:t>
            </a:r>
            <a:r>
              <a:rPr lang="en-US" sz="2400" dirty="0">
                <a:effectLst/>
                <a:latin typeface="Arial" panose="020B0604020202020204" pitchFamily="34" charset="0"/>
                <a:ea typeface="Calibri" panose="020F0502020204030204" pitchFamily="34" charset="0"/>
                <a:cs typeface="Arial" panose="020B0604020202020204" pitchFamily="34" charset="0"/>
              </a:rPr>
              <a:t>. </a:t>
            </a:r>
          </a:p>
          <a:p>
            <a:pPr>
              <a:lnSpc>
                <a:spcPct val="107000"/>
              </a:lnSpc>
              <a:spcAft>
                <a:spcPts val="800"/>
              </a:spcAft>
            </a:pPr>
            <a:r>
              <a:rPr lang="en-US" sz="2400" dirty="0">
                <a:effectLst/>
                <a:latin typeface="Arial" panose="020B0604020202020204" pitchFamily="34" charset="0"/>
                <a:ea typeface="Calibri" panose="020F0502020204030204" pitchFamily="34" charset="0"/>
                <a:cs typeface="Arial" panose="020B0604020202020204" pitchFamily="34" charset="0"/>
              </a:rPr>
              <a:t>A complaint can be made by the victim or a witness. </a:t>
            </a:r>
          </a:p>
          <a:p>
            <a:pPr>
              <a:lnSpc>
                <a:spcPct val="107000"/>
              </a:lnSpc>
              <a:spcAft>
                <a:spcPts val="800"/>
              </a:spcAft>
            </a:pPr>
            <a:r>
              <a:rPr lang="en-US" sz="2400" dirty="0">
                <a:effectLst/>
                <a:latin typeface="Arial" panose="020B0604020202020204" pitchFamily="34" charset="0"/>
                <a:ea typeface="Calibri" panose="020F0502020204030204" pitchFamily="34" charset="0"/>
                <a:cs typeface="Arial" panose="020B0604020202020204" pitchFamily="34" charset="0"/>
              </a:rPr>
              <a:t>Anonymous complaints </a:t>
            </a:r>
            <a:r>
              <a:rPr lang="en-US" sz="2400" dirty="0">
                <a:latin typeface="Arial" panose="020B0604020202020204" pitchFamily="34" charset="0"/>
                <a:ea typeface="Calibri" panose="020F0502020204030204" pitchFamily="34" charset="0"/>
                <a:cs typeface="Arial" panose="020B0604020202020204" pitchFamily="34" charset="0"/>
              </a:rPr>
              <a:t>are not </a:t>
            </a:r>
            <a:r>
              <a:rPr lang="en-US" sz="2400" dirty="0">
                <a:effectLst/>
                <a:latin typeface="Arial" panose="020B0604020202020204" pitchFamily="34" charset="0"/>
                <a:ea typeface="Calibri" panose="020F0502020204030204" pitchFamily="34" charset="0"/>
                <a:cs typeface="Arial" panose="020B0604020202020204" pitchFamily="34" charset="0"/>
              </a:rPr>
              <a:t>accepted. </a:t>
            </a:r>
            <a:endParaRPr lang="en-CA" sz="2400" dirty="0">
              <a:effectLst/>
              <a:latin typeface="Arial" panose="020B0604020202020204" pitchFamily="34" charset="0"/>
              <a:ea typeface="Calibri" panose="020F0502020204030204" pitchFamily="34" charset="0"/>
              <a:cs typeface="Arial" panose="020B0604020202020204" pitchFamily="34" charset="0"/>
            </a:endParaRPr>
          </a:p>
          <a:p>
            <a:pPr marL="0" lvl="0" indent="0" algn="ctr">
              <a:spcAft>
                <a:spcPts val="1200"/>
              </a:spcAft>
              <a:buNone/>
            </a:pPr>
            <a:endParaRPr lang="en-CA" sz="1600" dirty="0"/>
          </a:p>
        </p:txBody>
      </p:sp>
      <p:sp>
        <p:nvSpPr>
          <p:cNvPr id="4" name="Title 1">
            <a:extLst>
              <a:ext uri="{FF2B5EF4-FFF2-40B4-BE49-F238E27FC236}">
                <a16:creationId xmlns:a16="http://schemas.microsoft.com/office/drawing/2014/main" id="{8DEB9015-3AD5-051E-0CA7-3D962E6E2118}"/>
              </a:ext>
            </a:extLst>
          </p:cNvPr>
          <p:cNvSpPr txBox="1">
            <a:spLocks/>
          </p:cNvSpPr>
          <p:nvPr/>
        </p:nvSpPr>
        <p:spPr>
          <a:xfrm>
            <a:off x="-8227" y="3017450"/>
            <a:ext cx="4037834" cy="718534"/>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CA" sz="2800" b="1" i="0" u="none" strike="noStrike" kern="120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50434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B0DF6D0-D050-B3AB-F7B0-6820C0772C33}"/>
              </a:ext>
            </a:extLst>
          </p:cNvPr>
          <p:cNvSpPr>
            <a:spLocks noGrp="1"/>
          </p:cNvSpPr>
          <p:nvPr>
            <p:ph type="title"/>
          </p:nvPr>
        </p:nvSpPr>
        <p:spPr>
          <a:xfrm>
            <a:off x="0" y="3059197"/>
            <a:ext cx="4029607" cy="718534"/>
          </a:xfrm>
        </p:spPr>
        <p:txBody>
          <a:bodyPr anchor="b">
            <a:normAutofit fontScale="90000"/>
          </a:bodyPr>
          <a:lstStyle/>
          <a:p>
            <a:pPr algn="ctr"/>
            <a:r>
              <a:rPr lang="en-CA" sz="4000" b="1" dirty="0">
                <a:solidFill>
                  <a:srgbClr val="FFFFFF"/>
                </a:solidFill>
                <a:latin typeface="Calibri" panose="020F0502020204030204" pitchFamily="34" charset="0"/>
                <a:ea typeface="Calibri" panose="020F0502020204030204" pitchFamily="34" charset="0"/>
                <a:cs typeface="Arial" panose="020B0604020202020204" pitchFamily="34" charset="0"/>
              </a:rPr>
              <a:t>HOW DO I MAKE A COMPLAINT?</a:t>
            </a:r>
          </a:p>
        </p:txBody>
      </p:sp>
      <p:sp>
        <p:nvSpPr>
          <p:cNvPr id="3" name="Content Placeholder 2">
            <a:extLst>
              <a:ext uri="{FF2B5EF4-FFF2-40B4-BE49-F238E27FC236}">
                <a16:creationId xmlns:a16="http://schemas.microsoft.com/office/drawing/2014/main" id="{44E8DC7D-8713-BBDE-D8AC-1B56226D71D4}"/>
              </a:ext>
            </a:extLst>
          </p:cNvPr>
          <p:cNvSpPr>
            <a:spLocks noGrp="1"/>
          </p:cNvSpPr>
          <p:nvPr>
            <p:ph idx="1"/>
          </p:nvPr>
        </p:nvSpPr>
        <p:spPr>
          <a:xfrm>
            <a:off x="4698858" y="1365829"/>
            <a:ext cx="6555347" cy="4021776"/>
          </a:xfrm>
        </p:spPr>
        <p:txBody>
          <a:bodyPr anchor="ctr">
            <a:normAutofit/>
          </a:bodyPr>
          <a:lstStyle/>
          <a:p>
            <a:pPr marL="0" indent="0">
              <a:lnSpc>
                <a:spcPct val="100000"/>
              </a:lnSpc>
              <a:spcBef>
                <a:spcPts val="600"/>
              </a:spcBef>
              <a:spcAft>
                <a:spcPts val="600"/>
              </a:spcAft>
              <a:buNone/>
            </a:pPr>
            <a:r>
              <a:rPr lang="en-US" sz="2400" dirty="0">
                <a:effectLst/>
                <a:latin typeface="Arial" panose="020B0604020202020204" pitchFamily="34" charset="0"/>
                <a:ea typeface="Calibri" panose="020F0502020204030204" pitchFamily="34" charset="0"/>
                <a:cs typeface="Arial" panose="020B0604020202020204" pitchFamily="34" charset="0"/>
              </a:rPr>
              <a:t>Complete the</a:t>
            </a:r>
            <a:r>
              <a:rPr lang="en-US" sz="2400" b="1" i="1" dirty="0">
                <a:effectLst/>
                <a:latin typeface="Arial" panose="020B0604020202020204" pitchFamily="34" charset="0"/>
                <a:ea typeface="Calibri" panose="020F0502020204030204" pitchFamily="34" charset="0"/>
                <a:cs typeface="Arial" panose="020B0604020202020204" pitchFamily="34" charset="0"/>
              </a:rPr>
              <a:t> </a:t>
            </a:r>
            <a:r>
              <a:rPr lang="en-CA" sz="2400" i="1" dirty="0">
                <a:effectLst/>
                <a:latin typeface="Arial" panose="020B0604020202020204" pitchFamily="34" charset="0"/>
                <a:ea typeface="Calibri" panose="020F0502020204030204" pitchFamily="34" charset="0"/>
                <a:cs typeface="Arial" panose="020B0604020202020204" pitchFamily="34" charset="0"/>
              </a:rPr>
              <a:t>Harassment Incident Report Form</a:t>
            </a:r>
            <a:r>
              <a:rPr lang="en-CA" sz="2400" dirty="0">
                <a:effectLst/>
                <a:latin typeface="Arial" panose="020B0604020202020204" pitchFamily="34" charset="0"/>
                <a:ea typeface="Calibri" panose="020F0502020204030204" pitchFamily="34" charset="0"/>
                <a:cs typeface="Arial" panose="020B0604020202020204" pitchFamily="34" charset="0"/>
              </a:rPr>
              <a:t> in </a:t>
            </a:r>
            <a:r>
              <a:rPr lang="en-CA" sz="2400" b="1" dirty="0">
                <a:effectLst/>
                <a:latin typeface="Arial" panose="020B0604020202020204" pitchFamily="34" charset="0"/>
                <a:ea typeface="Calibri" panose="020F0502020204030204" pitchFamily="34" charset="0"/>
                <a:cs typeface="Arial" panose="020B0604020202020204" pitchFamily="34" charset="0"/>
              </a:rPr>
              <a:t>APPENDIX A</a:t>
            </a:r>
            <a:r>
              <a:rPr lang="en-CA" sz="2400" dirty="0">
                <a:effectLst/>
                <a:latin typeface="Arial" panose="020B0604020202020204" pitchFamily="34" charset="0"/>
                <a:ea typeface="Calibri" panose="020F0502020204030204" pitchFamily="34" charset="0"/>
                <a:cs typeface="Arial" panose="020B0604020202020204" pitchFamily="34" charset="0"/>
              </a:rPr>
              <a:t> of the Policy and forward it to the appropriate authority as soon as possible after the incident(s).</a:t>
            </a:r>
          </a:p>
          <a:p>
            <a:pPr marL="0" lvl="0" indent="0" algn="ctr">
              <a:spcAft>
                <a:spcPts val="1200"/>
              </a:spcAft>
              <a:buNone/>
            </a:pPr>
            <a:endParaRPr lang="en-CA" sz="1600" dirty="0"/>
          </a:p>
        </p:txBody>
      </p:sp>
      <p:sp>
        <p:nvSpPr>
          <p:cNvPr id="4" name="Title 1">
            <a:extLst>
              <a:ext uri="{FF2B5EF4-FFF2-40B4-BE49-F238E27FC236}">
                <a16:creationId xmlns:a16="http://schemas.microsoft.com/office/drawing/2014/main" id="{8DEB9015-3AD5-051E-0CA7-3D962E6E2118}"/>
              </a:ext>
            </a:extLst>
          </p:cNvPr>
          <p:cNvSpPr txBox="1">
            <a:spLocks/>
          </p:cNvSpPr>
          <p:nvPr/>
        </p:nvSpPr>
        <p:spPr>
          <a:xfrm>
            <a:off x="-8227" y="3017450"/>
            <a:ext cx="4037834" cy="718534"/>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CA" sz="2800" b="1" i="0" u="none" strike="noStrike" kern="120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08044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B0DF6D0-D050-B3AB-F7B0-6820C0772C33}"/>
              </a:ext>
            </a:extLst>
          </p:cNvPr>
          <p:cNvSpPr>
            <a:spLocks noGrp="1"/>
          </p:cNvSpPr>
          <p:nvPr>
            <p:ph type="title"/>
          </p:nvPr>
        </p:nvSpPr>
        <p:spPr>
          <a:xfrm>
            <a:off x="0" y="3059197"/>
            <a:ext cx="4029607" cy="718534"/>
          </a:xfrm>
        </p:spPr>
        <p:txBody>
          <a:bodyPr anchor="b">
            <a:normAutofit fontScale="90000"/>
          </a:bodyPr>
          <a:lstStyle/>
          <a:p>
            <a:pPr algn="ctr"/>
            <a:r>
              <a:rPr lang="en-CA" sz="4000" b="1" dirty="0">
                <a:solidFill>
                  <a:srgbClr val="FFFFFF"/>
                </a:solidFill>
                <a:latin typeface="Calibri" panose="020F0502020204030204" pitchFamily="34" charset="0"/>
                <a:ea typeface="Calibri" panose="020F0502020204030204" pitchFamily="34" charset="0"/>
                <a:cs typeface="Arial" panose="020B0604020202020204" pitchFamily="34" charset="0"/>
              </a:rPr>
              <a:t>WHERE DO I FORWARD THE COMPLAINT?</a:t>
            </a:r>
          </a:p>
        </p:txBody>
      </p:sp>
      <p:sp>
        <p:nvSpPr>
          <p:cNvPr id="3" name="Content Placeholder 2">
            <a:extLst>
              <a:ext uri="{FF2B5EF4-FFF2-40B4-BE49-F238E27FC236}">
                <a16:creationId xmlns:a16="http://schemas.microsoft.com/office/drawing/2014/main" id="{44E8DC7D-8713-BBDE-D8AC-1B56226D71D4}"/>
              </a:ext>
            </a:extLst>
          </p:cNvPr>
          <p:cNvSpPr>
            <a:spLocks noGrp="1"/>
          </p:cNvSpPr>
          <p:nvPr>
            <p:ph idx="1"/>
          </p:nvPr>
        </p:nvSpPr>
        <p:spPr>
          <a:xfrm>
            <a:off x="4397828" y="667906"/>
            <a:ext cx="6879771" cy="5932955"/>
          </a:xfrm>
        </p:spPr>
        <p:txBody>
          <a:bodyPr anchor="ctr">
            <a:normAutofit/>
          </a:bodyPr>
          <a:lstStyle/>
          <a:p>
            <a:pPr marL="342900" lvl="0" indent="-342900">
              <a:lnSpc>
                <a:spcPct val="100000"/>
              </a:lnSpc>
              <a:spcBef>
                <a:spcPts val="600"/>
              </a:spcBef>
              <a:buFont typeface="Symbol" panose="05050102010706020507" pitchFamily="18" charset="2"/>
              <a:buChar char=""/>
            </a:pPr>
            <a:r>
              <a:rPr lang="en-US" sz="2200" dirty="0">
                <a:effectLst/>
                <a:latin typeface="Arial" panose="020B0604020202020204" pitchFamily="34" charset="0"/>
                <a:ea typeface="Calibri" panose="020F0502020204030204" pitchFamily="34" charset="0"/>
                <a:cs typeface="Arial" panose="020B0604020202020204" pitchFamily="34" charset="0"/>
              </a:rPr>
              <a:t>If the alleged harasser is a </a:t>
            </a:r>
            <a:r>
              <a:rPr lang="en-US" sz="2200" b="1" dirty="0">
                <a:effectLst/>
                <a:latin typeface="Arial" panose="020B0604020202020204" pitchFamily="34" charset="0"/>
                <a:ea typeface="Calibri" panose="020F0502020204030204" pitchFamily="34" charset="0"/>
                <a:cs typeface="Arial" panose="020B0604020202020204" pitchFamily="34" charset="0"/>
              </a:rPr>
              <a:t>classmate, coach  or a staff member</a:t>
            </a:r>
            <a:r>
              <a:rPr lang="en-US" sz="2200" dirty="0">
                <a:effectLst/>
                <a:latin typeface="Arial" panose="020B0604020202020204" pitchFamily="34" charset="0"/>
                <a:ea typeface="Calibri" panose="020F0502020204030204" pitchFamily="34" charset="0"/>
                <a:cs typeface="Arial" panose="020B0604020202020204" pitchFamily="34" charset="0"/>
              </a:rPr>
              <a:t>, the complaint should be forwarded to your instructor.</a:t>
            </a:r>
            <a:endParaRPr lang="en-CA" sz="22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0000"/>
              </a:lnSpc>
              <a:spcBef>
                <a:spcPts val="600"/>
              </a:spcBef>
              <a:buFont typeface="Symbol" panose="05050102010706020507" pitchFamily="18" charset="2"/>
              <a:buChar char=""/>
            </a:pPr>
            <a:r>
              <a:rPr lang="en-CA" sz="2200" dirty="0">
                <a:effectLst/>
                <a:latin typeface="Arial" panose="020B0604020202020204" pitchFamily="34" charset="0"/>
                <a:ea typeface="Calibri" panose="020F0502020204030204" pitchFamily="34" charset="0"/>
                <a:cs typeface="Arial" panose="020B0604020202020204" pitchFamily="34" charset="0"/>
              </a:rPr>
              <a:t>If the alleged harasser</a:t>
            </a:r>
            <a:r>
              <a:rPr lang="en-CA" sz="2200" b="1" dirty="0">
                <a:effectLst/>
                <a:latin typeface="Arial" panose="020B0604020202020204" pitchFamily="34" charset="0"/>
                <a:ea typeface="Calibri" panose="020F0502020204030204" pitchFamily="34" charset="0"/>
                <a:cs typeface="Arial" panose="020B0604020202020204" pitchFamily="34" charset="0"/>
              </a:rPr>
              <a:t> </a:t>
            </a:r>
            <a:r>
              <a:rPr lang="en-CA" sz="2200" dirty="0">
                <a:effectLst/>
                <a:latin typeface="Arial" panose="020B0604020202020204" pitchFamily="34" charset="0"/>
                <a:ea typeface="Calibri" panose="020F0502020204030204" pitchFamily="34" charset="0"/>
                <a:cs typeface="Arial" panose="020B0604020202020204" pitchFamily="34" charset="0"/>
              </a:rPr>
              <a:t>is your</a:t>
            </a:r>
            <a:r>
              <a:rPr lang="en-CA" sz="2200" b="1" dirty="0">
                <a:effectLst/>
                <a:latin typeface="Arial" panose="020B0604020202020204" pitchFamily="34" charset="0"/>
                <a:ea typeface="Calibri" panose="020F0502020204030204" pitchFamily="34" charset="0"/>
                <a:cs typeface="Arial" panose="020B0604020202020204" pitchFamily="34" charset="0"/>
              </a:rPr>
              <a:t> CTFI Instructor</a:t>
            </a:r>
            <a:r>
              <a:rPr lang="en-CA" sz="2200" dirty="0">
                <a:effectLst/>
                <a:latin typeface="Arial" panose="020B0604020202020204" pitchFamily="34" charset="0"/>
                <a:ea typeface="Calibri" panose="020F0502020204030204" pitchFamily="34" charset="0"/>
                <a:cs typeface="Arial" panose="020B0604020202020204" pitchFamily="34" charset="0"/>
              </a:rPr>
              <a:t> or, for some reasons, </a:t>
            </a:r>
            <a:r>
              <a:rPr lang="en-CA" sz="2200" b="1" dirty="0">
                <a:effectLst/>
                <a:latin typeface="Arial" panose="020B0604020202020204" pitchFamily="34" charset="0"/>
                <a:ea typeface="Calibri" panose="020F0502020204030204" pitchFamily="34" charset="0"/>
                <a:cs typeface="Arial" panose="020B0604020202020204" pitchFamily="34" charset="0"/>
              </a:rPr>
              <a:t>it is deemed inappropriate to report to the CTFI Instructor</a:t>
            </a:r>
            <a:r>
              <a:rPr lang="en-CA" sz="2200" dirty="0">
                <a:effectLst/>
                <a:latin typeface="Arial" panose="020B0604020202020204" pitchFamily="34" charset="0"/>
                <a:ea typeface="Calibri" panose="020F0502020204030204" pitchFamily="34" charset="0"/>
                <a:cs typeface="Arial" panose="020B0604020202020204" pitchFamily="34" charset="0"/>
              </a:rPr>
              <a:t>, the complaint should be forwarded to the CTFI President. </a:t>
            </a:r>
            <a:endParaRPr lang="en-CA" sz="22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0000"/>
              </a:lnSpc>
              <a:spcBef>
                <a:spcPts val="600"/>
              </a:spcBef>
              <a:buFont typeface="Symbol" panose="05050102010706020507" pitchFamily="18" charset="2"/>
              <a:buChar char=""/>
            </a:pPr>
            <a:r>
              <a:rPr lang="en-US" sz="2200" dirty="0">
                <a:effectLst/>
                <a:latin typeface="Arial" panose="020B0604020202020204" pitchFamily="34" charset="0"/>
                <a:ea typeface="Calibri" panose="020F0502020204030204" pitchFamily="34" charset="0"/>
                <a:cs typeface="Arial" panose="020B0604020202020204" pitchFamily="34" charset="0"/>
              </a:rPr>
              <a:t>If the alleged harasser is a member of the </a:t>
            </a:r>
            <a:r>
              <a:rPr lang="en-US" sz="2200" b="1" dirty="0">
                <a:effectLst/>
                <a:latin typeface="Arial" panose="020B0604020202020204" pitchFamily="34" charset="0"/>
                <a:ea typeface="Calibri" panose="020F0502020204030204" pitchFamily="34" charset="0"/>
                <a:cs typeface="Arial" panose="020B0604020202020204" pitchFamily="34" charset="0"/>
              </a:rPr>
              <a:t>CTFI</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b="1" dirty="0">
                <a:effectLst/>
                <a:latin typeface="Arial" panose="020B0604020202020204" pitchFamily="34" charset="0"/>
                <a:ea typeface="Calibri" panose="020F0502020204030204" pitchFamily="34" charset="0"/>
                <a:cs typeface="Arial" panose="020B0604020202020204" pitchFamily="34" charset="0"/>
              </a:rPr>
              <a:t>Board of Directors other than the president (CTFI Executive Board Member or Provincial Director)</a:t>
            </a:r>
            <a:r>
              <a:rPr lang="en-US" sz="2200" dirty="0">
                <a:effectLst/>
                <a:latin typeface="Arial" panose="020B0604020202020204" pitchFamily="34" charset="0"/>
                <a:ea typeface="Calibri" panose="020F0502020204030204" pitchFamily="34" charset="0"/>
                <a:cs typeface="Arial" panose="020B0604020202020204" pitchFamily="34" charset="0"/>
              </a:rPr>
              <a:t>,</a:t>
            </a:r>
            <a:r>
              <a:rPr lang="en-US" sz="2200" b="1" dirty="0">
                <a:effectLst/>
                <a:latin typeface="Arial" panose="020B0604020202020204" pitchFamily="34" charset="0"/>
                <a:ea typeface="Calibri" panose="020F0502020204030204" pitchFamily="34" charset="0"/>
                <a:cs typeface="Arial" panose="020B0604020202020204" pitchFamily="34" charset="0"/>
              </a:rPr>
              <a:t> </a:t>
            </a:r>
            <a:r>
              <a:rPr lang="en-US" sz="2200" dirty="0">
                <a:effectLst/>
                <a:latin typeface="Arial" panose="020B0604020202020204" pitchFamily="34" charset="0"/>
                <a:ea typeface="Calibri" panose="020F0502020204030204" pitchFamily="34" charset="0"/>
                <a:cs typeface="Arial" panose="020B0604020202020204" pitchFamily="34" charset="0"/>
              </a:rPr>
              <a:t>the complaint should be forwarded to the CTFI President</a:t>
            </a:r>
            <a:r>
              <a:rPr lang="en-US" sz="2200" dirty="0">
                <a:latin typeface="Arial" panose="020B0604020202020204" pitchFamily="34" charset="0"/>
                <a:ea typeface="Calibri" panose="020F0502020204030204" pitchFamily="34" charset="0"/>
                <a:cs typeface="Arial" panose="020B0604020202020204" pitchFamily="34" charset="0"/>
              </a:rPr>
              <a:t> who shall direct it to the CTFI Disciplinary Committee.</a:t>
            </a:r>
            <a:endParaRPr lang="en-US" sz="22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0000"/>
              </a:lnSpc>
              <a:spcBef>
                <a:spcPts val="600"/>
              </a:spcBef>
              <a:buFont typeface="Symbol" panose="05050102010706020507" pitchFamily="18" charset="2"/>
              <a:buChar char=""/>
            </a:pPr>
            <a:r>
              <a:rPr lang="en-US" sz="2200" dirty="0">
                <a:latin typeface="Arial" panose="020B0604020202020204" pitchFamily="34" charset="0"/>
                <a:ea typeface="Calibri" panose="020F0502020204030204" pitchFamily="34" charset="0"/>
                <a:cs typeface="Arial" panose="020B0604020202020204" pitchFamily="34" charset="0"/>
              </a:rPr>
              <a:t>If the alleged harasser is the </a:t>
            </a:r>
            <a:r>
              <a:rPr lang="en-US" sz="2200" b="1" dirty="0">
                <a:latin typeface="Arial" panose="020B0604020202020204" pitchFamily="34" charset="0"/>
                <a:ea typeface="Calibri" panose="020F0502020204030204" pitchFamily="34" charset="0"/>
                <a:cs typeface="Arial" panose="020B0604020202020204" pitchFamily="34" charset="0"/>
              </a:rPr>
              <a:t>CTFI President</a:t>
            </a:r>
            <a:r>
              <a:rPr lang="en-US" sz="2200" dirty="0">
                <a:latin typeface="Arial" panose="020B0604020202020204" pitchFamily="34" charset="0"/>
                <a:ea typeface="Calibri" panose="020F0502020204030204" pitchFamily="34" charset="0"/>
                <a:cs typeface="Arial" panose="020B0604020202020204" pitchFamily="34" charset="0"/>
              </a:rPr>
              <a:t>, </a:t>
            </a: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the complaint should be forwarded directly to the Chair of the CTFI Disciplinary Committee.</a:t>
            </a:r>
            <a:endParaRPr lang="en-US" sz="22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0000"/>
              </a:lnSpc>
              <a:spcBef>
                <a:spcPts val="600"/>
              </a:spcBef>
              <a:buFont typeface="Symbol" panose="05050102010706020507" pitchFamily="18" charset="2"/>
              <a:buChar char=""/>
            </a:pPr>
            <a:endParaRPr lang="en-CA" sz="1600" dirty="0"/>
          </a:p>
        </p:txBody>
      </p:sp>
      <p:sp>
        <p:nvSpPr>
          <p:cNvPr id="4" name="Title 1">
            <a:extLst>
              <a:ext uri="{FF2B5EF4-FFF2-40B4-BE49-F238E27FC236}">
                <a16:creationId xmlns:a16="http://schemas.microsoft.com/office/drawing/2014/main" id="{8DEB9015-3AD5-051E-0CA7-3D962E6E2118}"/>
              </a:ext>
            </a:extLst>
          </p:cNvPr>
          <p:cNvSpPr txBox="1">
            <a:spLocks/>
          </p:cNvSpPr>
          <p:nvPr/>
        </p:nvSpPr>
        <p:spPr>
          <a:xfrm>
            <a:off x="-8227" y="3017450"/>
            <a:ext cx="4037834" cy="718534"/>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CA" sz="2800" b="1" i="0" u="none" strike="noStrike" kern="120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554468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0DF6D0-D050-B3AB-F7B0-6820C0772C33}"/>
              </a:ext>
            </a:extLst>
          </p:cNvPr>
          <p:cNvSpPr>
            <a:spLocks noGrp="1"/>
          </p:cNvSpPr>
          <p:nvPr>
            <p:ph type="title"/>
          </p:nvPr>
        </p:nvSpPr>
        <p:spPr>
          <a:xfrm>
            <a:off x="0" y="3059197"/>
            <a:ext cx="4029607" cy="718534"/>
          </a:xfrm>
        </p:spPr>
        <p:txBody>
          <a:bodyPr anchor="b">
            <a:normAutofit fontScale="90000"/>
          </a:bodyPr>
          <a:lstStyle/>
          <a:p>
            <a:pPr algn="ctr"/>
            <a:r>
              <a:rPr lang="en-CA" sz="4000" b="1" dirty="0">
                <a:solidFill>
                  <a:srgbClr val="FFFFFF"/>
                </a:solidFill>
                <a:latin typeface="Calibri" panose="020F0502020204030204" pitchFamily="34" charset="0"/>
                <a:ea typeface="Calibri" panose="020F0502020204030204" pitchFamily="34" charset="0"/>
                <a:cs typeface="Arial" panose="020B0604020202020204" pitchFamily="34" charset="0"/>
              </a:rPr>
              <a:t>CAN I WITHDRAW MY COMPLAINT?</a:t>
            </a:r>
          </a:p>
        </p:txBody>
      </p:sp>
      <p:sp>
        <p:nvSpPr>
          <p:cNvPr id="3" name="Content Placeholder 2">
            <a:extLst>
              <a:ext uri="{FF2B5EF4-FFF2-40B4-BE49-F238E27FC236}">
                <a16:creationId xmlns:a16="http://schemas.microsoft.com/office/drawing/2014/main" id="{44E8DC7D-8713-BBDE-D8AC-1B56226D71D4}"/>
              </a:ext>
            </a:extLst>
          </p:cNvPr>
          <p:cNvSpPr>
            <a:spLocks noGrp="1"/>
          </p:cNvSpPr>
          <p:nvPr>
            <p:ph idx="1"/>
          </p:nvPr>
        </p:nvSpPr>
        <p:spPr>
          <a:xfrm>
            <a:off x="4574871" y="1080655"/>
            <a:ext cx="6555347" cy="4941516"/>
          </a:xfrm>
        </p:spPr>
        <p:txBody>
          <a:bodyPr anchor="ctr">
            <a:normAutofit/>
          </a:bodyPr>
          <a:lstStyle/>
          <a:p>
            <a:pPr marL="0" lvl="1" indent="0">
              <a:lnSpc>
                <a:spcPct val="100000"/>
              </a:lnSpc>
              <a:spcBef>
                <a:spcPts val="600"/>
              </a:spcBef>
              <a:buNone/>
            </a:pPr>
            <a:r>
              <a:rPr lang="en-CA" b="1" dirty="0">
                <a:effectLst/>
                <a:latin typeface="Arial" panose="020B0604020202020204" pitchFamily="34" charset="0"/>
                <a:ea typeface="Calibri" panose="020F0502020204030204" pitchFamily="34" charset="0"/>
                <a:cs typeface="Arial" panose="020B0604020202020204" pitchFamily="34" charset="0"/>
              </a:rPr>
              <a:t>The Right to Withdraw a Complaint</a:t>
            </a:r>
            <a:endParaRPr lang="en-CA" dirty="0">
              <a:effectLst/>
              <a:latin typeface="Arial" panose="020B0604020202020204" pitchFamily="34" charset="0"/>
              <a:ea typeface="Calibri" panose="020F0502020204030204" pitchFamily="34" charset="0"/>
              <a:cs typeface="Times New Roman" panose="02020603050405020304" pitchFamily="18" charset="0"/>
            </a:endParaRPr>
          </a:p>
          <a:p>
            <a:pPr marL="311150" indent="0">
              <a:lnSpc>
                <a:spcPct val="100000"/>
              </a:lnSpc>
              <a:spcBef>
                <a:spcPts val="600"/>
              </a:spcBef>
              <a:buNone/>
            </a:pPr>
            <a:r>
              <a:rPr lang="en-CA" sz="1200" b="1" dirty="0">
                <a:effectLst/>
                <a:latin typeface="Arial" panose="020B0604020202020204" pitchFamily="34" charset="0"/>
                <a:ea typeface="Calibri" panose="020F0502020204030204" pitchFamily="34" charset="0"/>
                <a:cs typeface="Arial" panose="020B0604020202020204" pitchFamily="34" charset="0"/>
              </a:rPr>
              <a:t> </a:t>
            </a:r>
            <a:endParaRPr lang="en-CA" sz="1200" dirty="0">
              <a:effectLst/>
              <a:latin typeface="Arial" panose="020B0604020202020204" pitchFamily="34" charset="0"/>
              <a:ea typeface="Calibri" panose="020F0502020204030204" pitchFamily="34" charset="0"/>
              <a:cs typeface="Times New Roman" panose="02020603050405020304" pitchFamily="18" charset="0"/>
            </a:endParaRPr>
          </a:p>
          <a:p>
            <a:pPr marL="360000">
              <a:lnSpc>
                <a:spcPct val="100000"/>
              </a:lnSpc>
              <a:spcBef>
                <a:spcPts val="0"/>
              </a:spcBef>
            </a:pPr>
            <a:r>
              <a:rPr lang="en-CA" sz="2400" dirty="0">
                <a:effectLst/>
                <a:latin typeface="Arial" panose="020B0604020202020204" pitchFamily="34" charset="0"/>
                <a:ea typeface="Times New Roman" panose="02020603050405020304" pitchFamily="18" charset="0"/>
                <a:cs typeface="Arial" panose="020B0604020202020204" pitchFamily="34" charset="0"/>
              </a:rPr>
              <a:t>A complainant who files a formal complaint has the right to withdraw their complaint at any time.</a:t>
            </a:r>
          </a:p>
          <a:p>
            <a:pPr marL="288000">
              <a:lnSpc>
                <a:spcPct val="100000"/>
              </a:lnSpc>
              <a:spcBef>
                <a:spcPts val="600"/>
              </a:spcBef>
            </a:pPr>
            <a:r>
              <a:rPr lang="en-CA" sz="2400" dirty="0">
                <a:effectLst/>
                <a:latin typeface="Arial" panose="020B0604020202020204" pitchFamily="34" charset="0"/>
                <a:ea typeface="Times New Roman" panose="02020603050405020304" pitchFamily="18" charset="0"/>
                <a:cs typeface="Arial" panose="020B0604020202020204" pitchFamily="34" charset="0"/>
              </a:rPr>
              <a:t>However, the authority in charge of reviewing and investigating the complaint may continue to act on the issue identified in the complaint in order to comply with its obligation under this policy.</a:t>
            </a:r>
            <a:endParaRPr lang="en-CA" sz="2400" dirty="0">
              <a:effectLst/>
              <a:latin typeface="Arial" panose="020B0604020202020204" pitchFamily="34" charset="0"/>
              <a:ea typeface="Calibri" panose="020F0502020204030204" pitchFamily="34" charset="0"/>
              <a:cs typeface="Times New Roman" panose="02020603050405020304" pitchFamily="18" charset="0"/>
            </a:endParaRPr>
          </a:p>
          <a:p>
            <a:pPr marL="311785" indent="0">
              <a:buNone/>
            </a:pPr>
            <a:r>
              <a:rPr lang="en-CA" sz="1600" dirty="0">
                <a:effectLst/>
                <a:latin typeface="Arial" panose="020B0604020202020204" pitchFamily="34" charset="0"/>
                <a:ea typeface="Times New Roman" panose="02020603050405020304" pitchFamily="18" charset="0"/>
                <a:cs typeface="Arial" panose="020B0604020202020204" pitchFamily="34" charset="0"/>
              </a:rPr>
              <a:t> </a:t>
            </a:r>
            <a:endParaRPr lang="en-CA" sz="1600"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lgn="ctr">
              <a:spcAft>
                <a:spcPts val="1200"/>
              </a:spcAft>
              <a:buNone/>
            </a:pPr>
            <a:endParaRPr lang="en-CA" sz="1600" dirty="0"/>
          </a:p>
        </p:txBody>
      </p:sp>
      <p:sp>
        <p:nvSpPr>
          <p:cNvPr id="4" name="Title 1">
            <a:extLst>
              <a:ext uri="{FF2B5EF4-FFF2-40B4-BE49-F238E27FC236}">
                <a16:creationId xmlns:a16="http://schemas.microsoft.com/office/drawing/2014/main" id="{8DEB9015-3AD5-051E-0CA7-3D962E6E2118}"/>
              </a:ext>
            </a:extLst>
          </p:cNvPr>
          <p:cNvSpPr txBox="1">
            <a:spLocks/>
          </p:cNvSpPr>
          <p:nvPr/>
        </p:nvSpPr>
        <p:spPr>
          <a:xfrm>
            <a:off x="-8227" y="3017450"/>
            <a:ext cx="4037834" cy="718534"/>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CA" sz="2800" b="1" dirty="0">
              <a:solidFill>
                <a:srgbClr val="FFFFFF"/>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299578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6">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Rectangle 8">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10">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angle 12">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Rectangle 14">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16">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Oval 18">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CCCCE1C-CE83-5C3F-27F8-0F3158BA546E}"/>
              </a:ext>
            </a:extLst>
          </p:cNvPr>
          <p:cNvSpPr>
            <a:spLocks noGrp="1"/>
          </p:cNvSpPr>
          <p:nvPr>
            <p:ph type="title"/>
          </p:nvPr>
        </p:nvSpPr>
        <p:spPr>
          <a:xfrm>
            <a:off x="2693563" y="1993899"/>
            <a:ext cx="7721577" cy="3178689"/>
          </a:xfrm>
        </p:spPr>
        <p:txBody>
          <a:bodyPr vert="horz" lIns="91440" tIns="45720" rIns="91440" bIns="45720" rtlCol="0" anchor="b">
            <a:normAutofit/>
          </a:bodyPr>
          <a:lstStyle/>
          <a:p>
            <a:pPr marL="457200">
              <a:lnSpc>
                <a:spcPct val="107000"/>
              </a:lnSpc>
              <a:spcAft>
                <a:spcPts val="300"/>
              </a:spcAft>
            </a:pPr>
            <a:r>
              <a:rPr lang="en-US" sz="4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Investigation Process</a:t>
            </a:r>
            <a:br>
              <a:rPr lang="en-CA" sz="1600" dirty="0">
                <a:effectLst/>
                <a:latin typeface="Calibri" panose="020F0502020204030204" pitchFamily="34" charset="0"/>
                <a:ea typeface="Calibri" panose="020F0502020204030204" pitchFamily="34" charset="0"/>
                <a:cs typeface="Times New Roman" panose="02020603050405020304" pitchFamily="18" charset="0"/>
              </a:rPr>
            </a:br>
            <a:r>
              <a:rPr lang="en-US" sz="2400" b="1" dirty="0">
                <a:effectLst/>
                <a:latin typeface="Arial" panose="020B0604020202020204" pitchFamily="34" charset="0"/>
                <a:ea typeface="Times New Roman" panose="02020603050405020304" pitchFamily="18" charset="0"/>
                <a:cs typeface="Times New Roman" panose="02020603050405020304" pitchFamily="18" charset="0"/>
              </a:rPr>
              <a:t> </a:t>
            </a:r>
            <a:br>
              <a:rPr lang="en-CA" sz="1600" dirty="0">
                <a:effectLst/>
                <a:latin typeface="Calibri" panose="020F0502020204030204" pitchFamily="34" charset="0"/>
                <a:ea typeface="Calibri" panose="020F0502020204030204" pitchFamily="34" charset="0"/>
                <a:cs typeface="Times New Roman" panose="02020603050405020304" pitchFamily="18" charset="0"/>
              </a:rPr>
            </a:br>
            <a:endParaRPr lang="en-US" sz="4800" kern="1200" dirty="0">
              <a:solidFill>
                <a:srgbClr val="FFFFFF"/>
              </a:solidFill>
              <a:latin typeface="+mj-lt"/>
              <a:ea typeface="+mj-ea"/>
              <a:cs typeface="+mj-cs"/>
            </a:endParaRPr>
          </a:p>
        </p:txBody>
      </p:sp>
      <p:sp>
        <p:nvSpPr>
          <p:cNvPr id="21" name="Rectangle 20">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75365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B0DF6D0-D050-B3AB-F7B0-6820C0772C33}"/>
              </a:ext>
            </a:extLst>
          </p:cNvPr>
          <p:cNvSpPr>
            <a:spLocks noGrp="1"/>
          </p:cNvSpPr>
          <p:nvPr>
            <p:ph type="title"/>
          </p:nvPr>
        </p:nvSpPr>
        <p:spPr>
          <a:xfrm>
            <a:off x="0" y="3059197"/>
            <a:ext cx="4029607" cy="718534"/>
          </a:xfrm>
        </p:spPr>
        <p:txBody>
          <a:bodyPr anchor="b">
            <a:normAutofit/>
          </a:bodyPr>
          <a:lstStyle/>
          <a:p>
            <a:pPr algn="ctr"/>
            <a:r>
              <a:rPr lang="en-CA" sz="3600" b="1" dirty="0">
                <a:solidFill>
                  <a:srgbClr val="FFFFFF"/>
                </a:solidFill>
                <a:latin typeface="Calibri" panose="020F0502020204030204" pitchFamily="34" charset="0"/>
                <a:ea typeface="Calibri" panose="020F0502020204030204" pitchFamily="34" charset="0"/>
                <a:cs typeface="Arial" panose="020B0604020202020204" pitchFamily="34" charset="0"/>
              </a:rPr>
              <a:t>CONFIDENTIALITY</a:t>
            </a:r>
          </a:p>
        </p:txBody>
      </p:sp>
      <p:sp>
        <p:nvSpPr>
          <p:cNvPr id="4" name="Title 1">
            <a:extLst>
              <a:ext uri="{FF2B5EF4-FFF2-40B4-BE49-F238E27FC236}">
                <a16:creationId xmlns:a16="http://schemas.microsoft.com/office/drawing/2014/main" id="{8DEB9015-3AD5-051E-0CA7-3D962E6E2118}"/>
              </a:ext>
            </a:extLst>
          </p:cNvPr>
          <p:cNvSpPr txBox="1">
            <a:spLocks/>
          </p:cNvSpPr>
          <p:nvPr/>
        </p:nvSpPr>
        <p:spPr>
          <a:xfrm>
            <a:off x="-8227" y="3017450"/>
            <a:ext cx="4037834" cy="718534"/>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CA" sz="2800" b="1" i="0" u="none" strike="noStrike" kern="120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9" name="TextBox 8">
            <a:extLst>
              <a:ext uri="{FF2B5EF4-FFF2-40B4-BE49-F238E27FC236}">
                <a16:creationId xmlns:a16="http://schemas.microsoft.com/office/drawing/2014/main" id="{7259C8CC-E071-79A6-D969-2F4D5CAD46B7}"/>
              </a:ext>
            </a:extLst>
          </p:cNvPr>
          <p:cNvSpPr txBox="1"/>
          <p:nvPr/>
        </p:nvSpPr>
        <p:spPr>
          <a:xfrm>
            <a:off x="4421380" y="1207758"/>
            <a:ext cx="7110303" cy="4462760"/>
          </a:xfrm>
          <a:prstGeom prst="rect">
            <a:avLst/>
          </a:prstGeom>
          <a:noFill/>
        </p:spPr>
        <p:txBody>
          <a:bodyPr wrap="square">
            <a:spAutoFit/>
          </a:bodyPr>
          <a:lstStyle/>
          <a:p>
            <a:pPr marL="342000" marR="0" lvl="2" indent="-34200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Any complaint received pursuant to this policy shall be considered to be strictly confidential.</a:t>
            </a:r>
          </a:p>
          <a:p>
            <a:pPr marL="342000" marR="0" lvl="2" indent="-34200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All persons involved in its handling shall have the duty to take all necessary measures to maintain and protect such confidentiality.</a:t>
            </a:r>
          </a:p>
          <a:p>
            <a:pPr marL="342000" marR="0" lvl="2" indent="-34200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CA" sz="2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They shall not disclose the circumstances related to an incident of harassment or the names of the complainant, the individual alleged to have committed the harassment and any witnesses, except where deemed necessary or required by law.</a:t>
            </a:r>
          </a:p>
        </p:txBody>
      </p:sp>
    </p:spTree>
    <p:extLst>
      <p:ext uri="{BB962C8B-B14F-4D97-AF65-F5344CB8AC3E}">
        <p14:creationId xmlns:p14="http://schemas.microsoft.com/office/powerpoint/2010/main" val="13993352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B0DF6D0-D050-B3AB-F7B0-6820C0772C33}"/>
              </a:ext>
            </a:extLst>
          </p:cNvPr>
          <p:cNvSpPr>
            <a:spLocks noGrp="1"/>
          </p:cNvSpPr>
          <p:nvPr>
            <p:ph type="title"/>
          </p:nvPr>
        </p:nvSpPr>
        <p:spPr>
          <a:xfrm>
            <a:off x="0" y="3059197"/>
            <a:ext cx="4029607" cy="718534"/>
          </a:xfrm>
        </p:spPr>
        <p:txBody>
          <a:bodyPr anchor="b">
            <a:normAutofit/>
          </a:bodyPr>
          <a:lstStyle/>
          <a:p>
            <a:pPr algn="ctr"/>
            <a:r>
              <a:rPr lang="en-CA" sz="3600" b="1" dirty="0">
                <a:solidFill>
                  <a:srgbClr val="FFFFFF"/>
                </a:solidFill>
                <a:latin typeface="Calibri" panose="020F0502020204030204" pitchFamily="34" charset="0"/>
                <a:ea typeface="Calibri" panose="020F0502020204030204" pitchFamily="34" charset="0"/>
                <a:cs typeface="Arial" panose="020B0604020202020204" pitchFamily="34" charset="0"/>
              </a:rPr>
              <a:t>CONFIDENTIALITY</a:t>
            </a:r>
          </a:p>
        </p:txBody>
      </p:sp>
      <p:sp>
        <p:nvSpPr>
          <p:cNvPr id="4" name="Title 1">
            <a:extLst>
              <a:ext uri="{FF2B5EF4-FFF2-40B4-BE49-F238E27FC236}">
                <a16:creationId xmlns:a16="http://schemas.microsoft.com/office/drawing/2014/main" id="{8DEB9015-3AD5-051E-0CA7-3D962E6E2118}"/>
              </a:ext>
            </a:extLst>
          </p:cNvPr>
          <p:cNvSpPr txBox="1">
            <a:spLocks/>
          </p:cNvSpPr>
          <p:nvPr/>
        </p:nvSpPr>
        <p:spPr>
          <a:xfrm>
            <a:off x="-8227" y="3017450"/>
            <a:ext cx="4037834" cy="718534"/>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CA" sz="2800" b="1" i="0" u="none" strike="noStrike" kern="120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9" name="TextBox 8">
            <a:extLst>
              <a:ext uri="{FF2B5EF4-FFF2-40B4-BE49-F238E27FC236}">
                <a16:creationId xmlns:a16="http://schemas.microsoft.com/office/drawing/2014/main" id="{7259C8CC-E071-79A6-D969-2F4D5CAD46B7}"/>
              </a:ext>
            </a:extLst>
          </p:cNvPr>
          <p:cNvSpPr txBox="1"/>
          <p:nvPr/>
        </p:nvSpPr>
        <p:spPr>
          <a:xfrm>
            <a:off x="4501126" y="1183809"/>
            <a:ext cx="7139331" cy="4385816"/>
          </a:xfrm>
          <a:prstGeom prst="rect">
            <a:avLst/>
          </a:prstGeom>
          <a:noFill/>
        </p:spPr>
        <p:txBody>
          <a:bodyPr wrap="square">
            <a:spAutoFit/>
          </a:bodyPr>
          <a:lstStyle/>
          <a:p>
            <a:pPr marL="0" marR="0" lvl="2" indent="0" algn="l" defTabSz="914400" rtl="0" eaLnBrk="1" fontAlgn="auto" latinLnBrk="0" hangingPunct="1">
              <a:lnSpc>
                <a:spcPct val="100000"/>
              </a:lnSpc>
              <a:spcBef>
                <a:spcPts val="60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Examples of situations in which it may be necessary to </a:t>
            </a:r>
            <a:r>
              <a:rPr kumimoji="0" lang="en-CA" sz="2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disclose confidential information:</a:t>
            </a:r>
          </a:p>
          <a:p>
            <a:pPr marL="342000" marR="0" lvl="3" indent="-342000" algn="l" defTabSz="914400" rtl="0" eaLnBrk="1" fontAlgn="auto" latinLnBrk="0" hangingPunct="1">
              <a:lnSpc>
                <a:spcPct val="100000"/>
              </a:lnSpc>
              <a:spcBef>
                <a:spcPts val="600"/>
              </a:spcBef>
              <a:spcAft>
                <a:spcPts val="0"/>
              </a:spcAft>
              <a:buClrTx/>
              <a:buSzTx/>
              <a:buFont typeface="+mj-lt"/>
              <a:buAutoNum type="alphaLcParenR"/>
              <a:tabLst/>
              <a:defRPr/>
            </a:pPr>
            <a:r>
              <a:rPr kumimoji="0" lang="en-CA" sz="2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To investigate the incident or to take corrective action, or to inform the parties involved in the incident of the results of the investigation and any corrective action to be taken to address the incident.</a:t>
            </a:r>
          </a:p>
          <a:p>
            <a:pPr marL="342000" marR="0" lvl="3" indent="-342000" algn="l" defTabSz="914400" rtl="0" eaLnBrk="1" fontAlgn="auto" latinLnBrk="0" hangingPunct="1">
              <a:lnSpc>
                <a:spcPct val="100000"/>
              </a:lnSpc>
              <a:spcBef>
                <a:spcPts val="600"/>
              </a:spcBef>
              <a:spcAft>
                <a:spcPts val="0"/>
              </a:spcAft>
              <a:buClrTx/>
              <a:buSzTx/>
              <a:buFont typeface="+mj-lt"/>
              <a:buAutoNum type="alphaLcParenR"/>
              <a:tabLst/>
              <a:defRPr/>
            </a:pPr>
            <a:r>
              <a:rPr kumimoji="0" lang="en-CA" sz="2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To warn members of a specific or general threat of harassment or potential harassment.</a:t>
            </a:r>
          </a:p>
          <a:p>
            <a:pPr marL="342000" marR="0" lvl="3" indent="-342000" algn="l" defTabSz="914400" rtl="0" eaLnBrk="1" fontAlgn="auto" latinLnBrk="0" hangingPunct="1">
              <a:lnSpc>
                <a:spcPct val="100000"/>
              </a:lnSpc>
              <a:spcBef>
                <a:spcPts val="600"/>
              </a:spcBef>
              <a:spcAft>
                <a:spcPts val="0"/>
              </a:spcAft>
              <a:buClrTx/>
              <a:buSzTx/>
              <a:buFont typeface="+mj-lt"/>
              <a:buAutoNum type="alphaLcParenR"/>
              <a:tabLst/>
              <a:defRPr/>
            </a:pPr>
            <a:r>
              <a:rPr kumimoji="0" lang="en-CA" sz="2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To comply with provincial/territorial laws and regulations.</a:t>
            </a:r>
            <a:endParaRPr kumimoji="0" lang="en-CA" sz="2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97256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B0DF6D0-D050-B3AB-F7B0-6820C0772C33}"/>
              </a:ext>
            </a:extLst>
          </p:cNvPr>
          <p:cNvSpPr>
            <a:spLocks noGrp="1"/>
          </p:cNvSpPr>
          <p:nvPr>
            <p:ph type="title"/>
          </p:nvPr>
        </p:nvSpPr>
        <p:spPr>
          <a:xfrm>
            <a:off x="0" y="3059197"/>
            <a:ext cx="4029607" cy="718534"/>
          </a:xfrm>
        </p:spPr>
        <p:txBody>
          <a:bodyPr anchor="b">
            <a:normAutofit fontScale="90000"/>
          </a:bodyPr>
          <a:lstStyle/>
          <a:p>
            <a:pPr algn="ctr"/>
            <a:r>
              <a:rPr lang="en-CA" sz="4000" b="1" dirty="0">
                <a:solidFill>
                  <a:srgbClr val="FFFFFF"/>
                </a:solidFill>
                <a:latin typeface="Calibri" panose="020F0502020204030204" pitchFamily="34" charset="0"/>
                <a:ea typeface="Calibri" panose="020F0502020204030204" pitchFamily="34" charset="0"/>
                <a:cs typeface="Arial" panose="020B0604020202020204" pitchFamily="34" charset="0"/>
              </a:rPr>
              <a:t>THE </a:t>
            </a:r>
            <a:br>
              <a:rPr lang="en-CA" sz="4000" b="1" dirty="0">
                <a:solidFill>
                  <a:srgbClr val="FFFFFF"/>
                </a:solidFill>
                <a:latin typeface="Calibri" panose="020F0502020204030204" pitchFamily="34" charset="0"/>
                <a:ea typeface="Calibri" panose="020F0502020204030204" pitchFamily="34" charset="0"/>
                <a:cs typeface="Arial" panose="020B0604020202020204" pitchFamily="34" charset="0"/>
              </a:rPr>
            </a:br>
            <a:r>
              <a:rPr lang="en-CA" sz="4000" b="1" dirty="0">
                <a:solidFill>
                  <a:srgbClr val="FFFFFF"/>
                </a:solidFill>
                <a:latin typeface="Calibri" panose="020F0502020204030204" pitchFamily="34" charset="0"/>
                <a:ea typeface="Calibri" panose="020F0502020204030204" pitchFamily="34" charset="0"/>
                <a:cs typeface="Arial" panose="020B0604020202020204" pitchFamily="34" charset="0"/>
              </a:rPr>
              <a:t>INVESTIGATION </a:t>
            </a:r>
          </a:p>
        </p:txBody>
      </p:sp>
      <p:sp>
        <p:nvSpPr>
          <p:cNvPr id="3" name="Content Placeholder 2">
            <a:extLst>
              <a:ext uri="{FF2B5EF4-FFF2-40B4-BE49-F238E27FC236}">
                <a16:creationId xmlns:a16="http://schemas.microsoft.com/office/drawing/2014/main" id="{44E8DC7D-8713-BBDE-D8AC-1B56226D71D4}"/>
              </a:ext>
            </a:extLst>
          </p:cNvPr>
          <p:cNvSpPr>
            <a:spLocks noGrp="1"/>
          </p:cNvSpPr>
          <p:nvPr>
            <p:ph idx="1"/>
          </p:nvPr>
        </p:nvSpPr>
        <p:spPr>
          <a:xfrm>
            <a:off x="4455886" y="511388"/>
            <a:ext cx="7097485" cy="5976498"/>
          </a:xfrm>
        </p:spPr>
        <p:txBody>
          <a:bodyPr anchor="ctr">
            <a:normAutofit fontScale="92500" lnSpcReduction="20000"/>
          </a:bodyPr>
          <a:lstStyle/>
          <a:p>
            <a:pPr marL="0" lvl="0" indent="0">
              <a:lnSpc>
                <a:spcPct val="110000"/>
              </a:lnSpc>
              <a:spcBef>
                <a:spcPts val="600"/>
              </a:spcBef>
              <a:spcAft>
                <a:spcPts val="600"/>
              </a:spcAft>
              <a:buNone/>
            </a:pPr>
            <a:r>
              <a:rPr lang="en-US" sz="2400" dirty="0">
                <a:effectLst/>
                <a:latin typeface="Arial" panose="020B0604020202020204" pitchFamily="34" charset="0"/>
                <a:ea typeface="Calibri" panose="020F0502020204030204" pitchFamily="34" charset="0"/>
                <a:cs typeface="Arial" panose="020B0604020202020204" pitchFamily="34" charset="0"/>
              </a:rPr>
              <a:t>The CTFI authority in charge of the process shall:</a:t>
            </a:r>
          </a:p>
          <a:p>
            <a:pPr marL="342900" lvl="0" indent="-342900">
              <a:lnSpc>
                <a:spcPct val="110000"/>
              </a:lnSpc>
              <a:spcBef>
                <a:spcPts val="600"/>
              </a:spcBef>
              <a:spcAft>
                <a:spcPts val="600"/>
              </a:spcAft>
              <a:buFont typeface="+mj-lt"/>
              <a:buAutoNum type="alphaLcPeriod"/>
            </a:pPr>
            <a:r>
              <a:rPr lang="en-CA" sz="2400" dirty="0">
                <a:effectLst/>
                <a:latin typeface="Arial" panose="020B0604020202020204" pitchFamily="34" charset="0"/>
                <a:ea typeface="Calibri" panose="020F0502020204030204" pitchFamily="34" charset="0"/>
                <a:cs typeface="Arial" panose="020B0604020202020204" pitchFamily="34" charset="0"/>
              </a:rPr>
              <a:t>Ensure the safety of students and contact appropriate emergency medical and/or police services whenever needed </a:t>
            </a:r>
            <a:r>
              <a:rPr lang="en-US" sz="2400" dirty="0">
                <a:latin typeface="Arial" panose="020B0604020202020204" pitchFamily="34" charset="0"/>
                <a:ea typeface="Calibri" panose="020F0502020204030204" pitchFamily="34" charset="0"/>
                <a:cs typeface="Arial" panose="020B0604020202020204" pitchFamily="34" charset="0"/>
              </a:rPr>
              <a:t>b</a:t>
            </a:r>
            <a:r>
              <a:rPr lang="en-US" sz="2400" dirty="0">
                <a:effectLst/>
                <a:latin typeface="Arial" panose="020B0604020202020204" pitchFamily="34" charset="0"/>
                <a:ea typeface="Calibri" panose="020F0502020204030204" pitchFamily="34" charset="0"/>
                <a:cs typeface="Arial" panose="020B0604020202020204" pitchFamily="34" charset="0"/>
              </a:rPr>
              <a:t>efore initiating the review and resolution process</a:t>
            </a:r>
            <a:r>
              <a:rPr lang="en-CA" sz="2400" dirty="0">
                <a:effectLst/>
                <a:latin typeface="Arial" panose="020B0604020202020204" pitchFamily="34" charset="0"/>
                <a:ea typeface="Calibri" panose="020F0502020204030204" pitchFamily="34" charset="0"/>
                <a:cs typeface="Arial" panose="020B0604020202020204" pitchFamily="34" charset="0"/>
              </a:rPr>
              <a:t>.</a:t>
            </a:r>
            <a:endParaRPr lang="en-CA"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0000"/>
              </a:lnSpc>
              <a:spcBef>
                <a:spcPts val="600"/>
              </a:spcBef>
              <a:spcAft>
                <a:spcPts val="600"/>
              </a:spcAft>
              <a:buFont typeface="+mj-lt"/>
              <a:buAutoNum type="alphaLcPeriod"/>
            </a:pPr>
            <a:r>
              <a:rPr lang="en-CA" sz="2400" dirty="0">
                <a:effectLst/>
                <a:latin typeface="Arial" panose="020B0604020202020204" pitchFamily="34" charset="0"/>
                <a:ea typeface="Calibri" panose="020F0502020204030204" pitchFamily="34" charset="0"/>
                <a:cs typeface="Arial" panose="020B0604020202020204" pitchFamily="34" charset="0"/>
              </a:rPr>
              <a:t>Conduct a thorough investigation promptly after receipt of complaint.</a:t>
            </a:r>
            <a:endParaRPr lang="en-CA"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0000"/>
              </a:lnSpc>
              <a:spcBef>
                <a:spcPts val="600"/>
              </a:spcBef>
              <a:spcAft>
                <a:spcPts val="600"/>
              </a:spcAft>
              <a:buFont typeface="+mj-lt"/>
              <a:buAutoNum type="alphaLcPeriod"/>
            </a:pPr>
            <a:r>
              <a:rPr lang="en-CA" sz="2400" dirty="0">
                <a:effectLst/>
                <a:latin typeface="Arial" panose="020B0604020202020204" pitchFamily="34" charset="0"/>
                <a:ea typeface="Calibri" panose="020F0502020204030204" pitchFamily="34" charset="0"/>
                <a:cs typeface="Arial" panose="020B0604020202020204" pitchFamily="34" charset="0"/>
              </a:rPr>
              <a:t>Conduct interviews with the complainant and respondent, keeping detailed notes.</a:t>
            </a:r>
            <a:endParaRPr lang="en-CA"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0000"/>
              </a:lnSpc>
              <a:spcBef>
                <a:spcPts val="600"/>
              </a:spcBef>
              <a:spcAft>
                <a:spcPts val="600"/>
              </a:spcAft>
              <a:buFont typeface="+mj-lt"/>
              <a:buAutoNum type="alphaLcPeriod"/>
            </a:pPr>
            <a:r>
              <a:rPr lang="en-CA" sz="2400" dirty="0">
                <a:effectLst/>
                <a:latin typeface="Arial" panose="020B0604020202020204" pitchFamily="34" charset="0"/>
                <a:ea typeface="Calibri" panose="020F0502020204030204" pitchFamily="34" charset="0"/>
                <a:cs typeface="Arial" panose="020B0604020202020204" pitchFamily="34" charset="0"/>
              </a:rPr>
              <a:t>Determine if mediation is appropriate and if so, arrange for the mediation. </a:t>
            </a:r>
            <a:endParaRPr lang="en-CA"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0000"/>
              </a:lnSpc>
              <a:spcBef>
                <a:spcPts val="600"/>
              </a:spcBef>
              <a:spcAft>
                <a:spcPts val="600"/>
              </a:spcAft>
              <a:buFont typeface="+mj-lt"/>
              <a:buAutoNum type="alphaLcPeriod"/>
            </a:pPr>
            <a:r>
              <a:rPr lang="en-CA" sz="2400" dirty="0">
                <a:effectLst/>
                <a:latin typeface="Arial" panose="020B0604020202020204" pitchFamily="34" charset="0"/>
                <a:ea typeface="Calibri" panose="020F0502020204030204" pitchFamily="34" charset="0"/>
                <a:cs typeface="Arial" panose="020B0604020202020204" pitchFamily="34" charset="0"/>
              </a:rPr>
              <a:t>Determine disciplinary actions, if any, to apply or recommend to the CTFI. </a:t>
            </a:r>
            <a:endParaRPr lang="en-CA"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0000"/>
              </a:lnSpc>
              <a:spcBef>
                <a:spcPts val="600"/>
              </a:spcBef>
              <a:spcAft>
                <a:spcPts val="600"/>
              </a:spcAft>
              <a:buFont typeface="+mj-lt"/>
              <a:buAutoNum type="alphaLcPeriod"/>
            </a:pPr>
            <a:r>
              <a:rPr lang="en-CA" sz="2400" dirty="0">
                <a:effectLst/>
                <a:latin typeface="Arial" panose="020B0604020202020204" pitchFamily="34" charset="0"/>
                <a:ea typeface="Calibri" panose="020F0502020204030204" pitchFamily="34" charset="0"/>
                <a:cs typeface="Arial" panose="020B0604020202020204" pitchFamily="34" charset="0"/>
              </a:rPr>
              <a:t>Within 30 days, submit the investigation report (see Appendix C of the Policy) to the CTFI President. </a:t>
            </a:r>
            <a:endParaRPr lang="en-CA" sz="2400"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lgn="ctr">
              <a:spcAft>
                <a:spcPts val="1200"/>
              </a:spcAft>
              <a:buNone/>
            </a:pPr>
            <a:endParaRPr lang="en-CA" sz="1600" dirty="0"/>
          </a:p>
        </p:txBody>
      </p:sp>
      <p:sp>
        <p:nvSpPr>
          <p:cNvPr id="4" name="Title 1">
            <a:extLst>
              <a:ext uri="{FF2B5EF4-FFF2-40B4-BE49-F238E27FC236}">
                <a16:creationId xmlns:a16="http://schemas.microsoft.com/office/drawing/2014/main" id="{8DEB9015-3AD5-051E-0CA7-3D962E6E2118}"/>
              </a:ext>
            </a:extLst>
          </p:cNvPr>
          <p:cNvSpPr txBox="1">
            <a:spLocks/>
          </p:cNvSpPr>
          <p:nvPr/>
        </p:nvSpPr>
        <p:spPr>
          <a:xfrm>
            <a:off x="-8227" y="3017450"/>
            <a:ext cx="4037834" cy="718534"/>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CA" sz="2800" b="1" i="0" u="none" strike="noStrike" kern="120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329163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B0DF6D0-D050-B3AB-F7B0-6820C0772C33}"/>
              </a:ext>
            </a:extLst>
          </p:cNvPr>
          <p:cNvSpPr>
            <a:spLocks noGrp="1"/>
          </p:cNvSpPr>
          <p:nvPr>
            <p:ph type="title"/>
          </p:nvPr>
        </p:nvSpPr>
        <p:spPr>
          <a:xfrm>
            <a:off x="0" y="3059197"/>
            <a:ext cx="4029607" cy="718534"/>
          </a:xfrm>
        </p:spPr>
        <p:txBody>
          <a:bodyPr anchor="b">
            <a:normAutofit fontScale="90000"/>
          </a:bodyPr>
          <a:lstStyle/>
          <a:p>
            <a:pPr algn="ctr"/>
            <a:r>
              <a:rPr lang="en-CA" sz="4000" b="1" dirty="0">
                <a:solidFill>
                  <a:srgbClr val="FFFFFF"/>
                </a:solidFill>
                <a:latin typeface="Calibri" panose="020F0502020204030204" pitchFamily="34" charset="0"/>
                <a:ea typeface="Calibri" panose="020F0502020204030204" pitchFamily="34" charset="0"/>
                <a:cs typeface="Arial" panose="020B0604020202020204" pitchFamily="34" charset="0"/>
              </a:rPr>
              <a:t>HELPFUL RESOURCES</a:t>
            </a:r>
          </a:p>
        </p:txBody>
      </p:sp>
      <p:sp>
        <p:nvSpPr>
          <p:cNvPr id="3" name="Content Placeholder 2">
            <a:extLst>
              <a:ext uri="{FF2B5EF4-FFF2-40B4-BE49-F238E27FC236}">
                <a16:creationId xmlns:a16="http://schemas.microsoft.com/office/drawing/2014/main" id="{44E8DC7D-8713-BBDE-D8AC-1B56226D71D4}"/>
              </a:ext>
            </a:extLst>
          </p:cNvPr>
          <p:cNvSpPr>
            <a:spLocks noGrp="1"/>
          </p:cNvSpPr>
          <p:nvPr>
            <p:ph idx="1"/>
          </p:nvPr>
        </p:nvSpPr>
        <p:spPr>
          <a:xfrm>
            <a:off x="4528458" y="788269"/>
            <a:ext cx="6725748" cy="5859273"/>
          </a:xfrm>
        </p:spPr>
        <p:txBody>
          <a:bodyPr anchor="ctr">
            <a:normAutofit fontScale="85000" lnSpcReduction="20000"/>
          </a:bodyPr>
          <a:lstStyle/>
          <a:p>
            <a:pPr marL="0" indent="0">
              <a:lnSpc>
                <a:spcPct val="120000"/>
              </a:lnSpc>
              <a:spcBef>
                <a:spcPts val="600"/>
              </a:spcBef>
              <a:spcAft>
                <a:spcPts val="600"/>
              </a:spcAft>
              <a:buNone/>
            </a:pPr>
            <a:r>
              <a:rPr lang="en-US" b="1" dirty="0">
                <a:effectLst/>
                <a:latin typeface="Arial" panose="020B0604020202020204" pitchFamily="34" charset="0"/>
                <a:ea typeface="Calibri" panose="020F0502020204030204" pitchFamily="34" charset="0"/>
                <a:cs typeface="Arial" panose="020B0604020202020204" pitchFamily="34" charset="0"/>
              </a:rPr>
              <a:t>The following appendices may be helpful during the investigation process:</a:t>
            </a:r>
            <a:endParaRPr lang="en-CA" dirty="0">
              <a:effectLst/>
              <a:latin typeface="Arial" panose="020B0604020202020204" pitchFamily="34" charset="0"/>
              <a:ea typeface="Calibri" panose="020F0502020204030204" pitchFamily="34" charset="0"/>
              <a:cs typeface="Arial" panose="020B0604020202020204" pitchFamily="34" charset="0"/>
            </a:endParaRPr>
          </a:p>
          <a:p>
            <a:pPr>
              <a:lnSpc>
                <a:spcPct val="120000"/>
              </a:lnSpc>
              <a:spcBef>
                <a:spcPts val="600"/>
              </a:spcBef>
              <a:spcAft>
                <a:spcPts val="600"/>
              </a:spcAft>
            </a:pPr>
            <a:r>
              <a:rPr lang="en-US" sz="2600" b="1" dirty="0">
                <a:effectLst/>
                <a:latin typeface="Arial" panose="020B0604020202020204" pitchFamily="34" charset="0"/>
                <a:ea typeface="Calibri" panose="020F0502020204030204" pitchFamily="34" charset="0"/>
                <a:cs typeface="Arial" panose="020B0604020202020204" pitchFamily="34" charset="0"/>
              </a:rPr>
              <a:t>Appendix B</a:t>
            </a:r>
            <a:r>
              <a:rPr lang="en-US" sz="2600" dirty="0">
                <a:effectLst/>
                <a:latin typeface="Arial" panose="020B0604020202020204" pitchFamily="34" charset="0"/>
                <a:ea typeface="Calibri" panose="020F0502020204030204" pitchFamily="34" charset="0"/>
                <a:cs typeface="Arial" panose="020B0604020202020204" pitchFamily="34" charset="0"/>
              </a:rPr>
              <a:t> - Investigation Checklist</a:t>
            </a:r>
            <a:r>
              <a:rPr lang="en-US" sz="2600" b="1" dirty="0">
                <a:effectLst/>
                <a:latin typeface="Arial" panose="020B0604020202020204" pitchFamily="34" charset="0"/>
                <a:ea typeface="Calibri" panose="020F0502020204030204" pitchFamily="34" charset="0"/>
                <a:cs typeface="Arial" panose="020B0604020202020204" pitchFamily="34" charset="0"/>
              </a:rPr>
              <a:t> </a:t>
            </a:r>
          </a:p>
          <a:p>
            <a:pPr>
              <a:lnSpc>
                <a:spcPct val="120000"/>
              </a:lnSpc>
              <a:spcBef>
                <a:spcPts val="600"/>
              </a:spcBef>
              <a:spcAft>
                <a:spcPts val="600"/>
              </a:spcAft>
            </a:pPr>
            <a:r>
              <a:rPr lang="en-US" sz="2600" b="1" dirty="0">
                <a:effectLst/>
                <a:latin typeface="Arial" panose="020B0604020202020204" pitchFamily="34" charset="0"/>
                <a:ea typeface="Calibri" panose="020F0502020204030204" pitchFamily="34" charset="0"/>
                <a:cs typeface="Arial" panose="020B0604020202020204" pitchFamily="34" charset="0"/>
              </a:rPr>
              <a:t>Appendix C</a:t>
            </a:r>
            <a:r>
              <a:rPr lang="en-US" sz="2600" dirty="0">
                <a:effectLst/>
                <a:latin typeface="Arial" panose="020B0604020202020204" pitchFamily="34" charset="0"/>
                <a:ea typeface="Calibri" panose="020F0502020204030204" pitchFamily="34" charset="0"/>
                <a:cs typeface="Arial" panose="020B0604020202020204" pitchFamily="34" charset="0"/>
              </a:rPr>
              <a:t> - Harassment Investigation Report Template</a:t>
            </a:r>
            <a:r>
              <a:rPr lang="en-US" sz="2600" b="1" dirty="0">
                <a:effectLst/>
                <a:latin typeface="Arial" panose="020B0604020202020204" pitchFamily="34" charset="0"/>
                <a:ea typeface="Calibri" panose="020F0502020204030204" pitchFamily="34" charset="0"/>
                <a:cs typeface="Arial" panose="020B0604020202020204" pitchFamily="34" charset="0"/>
              </a:rPr>
              <a:t> </a:t>
            </a:r>
          </a:p>
          <a:p>
            <a:pPr>
              <a:lnSpc>
                <a:spcPct val="120000"/>
              </a:lnSpc>
              <a:spcBef>
                <a:spcPts val="600"/>
              </a:spcBef>
              <a:spcAft>
                <a:spcPts val="600"/>
              </a:spcAft>
            </a:pPr>
            <a:r>
              <a:rPr lang="en-US" sz="2600" b="1" dirty="0">
                <a:effectLst/>
                <a:latin typeface="Arial" panose="020B0604020202020204" pitchFamily="34" charset="0"/>
                <a:ea typeface="Calibri" panose="020F0502020204030204" pitchFamily="34" charset="0"/>
                <a:cs typeface="Arial" panose="020B0604020202020204" pitchFamily="34" charset="0"/>
              </a:rPr>
              <a:t>Appendix D</a:t>
            </a:r>
            <a:r>
              <a:rPr lang="en-US" sz="2600" dirty="0">
                <a:effectLst/>
                <a:latin typeface="Arial" panose="020B0604020202020204" pitchFamily="34" charset="0"/>
                <a:ea typeface="Calibri" panose="020F0502020204030204" pitchFamily="34" charset="0"/>
                <a:cs typeface="Arial" panose="020B0604020202020204" pitchFamily="34" charset="0"/>
              </a:rPr>
              <a:t> - What criteria need to be met to establish whether there was harassment</a:t>
            </a:r>
            <a:endParaRPr lang="en-US" sz="2600" b="1" dirty="0">
              <a:latin typeface="Arial" panose="020B0604020202020204" pitchFamily="34" charset="0"/>
              <a:ea typeface="Calibri" panose="020F0502020204030204" pitchFamily="34" charset="0"/>
              <a:cs typeface="Arial" panose="020B0604020202020204" pitchFamily="34" charset="0"/>
            </a:endParaRPr>
          </a:p>
          <a:p>
            <a:pPr>
              <a:lnSpc>
                <a:spcPct val="120000"/>
              </a:lnSpc>
              <a:spcBef>
                <a:spcPts val="600"/>
              </a:spcBef>
              <a:spcAft>
                <a:spcPts val="600"/>
              </a:spcAft>
            </a:pPr>
            <a:r>
              <a:rPr lang="en-US" sz="2600" b="1" dirty="0">
                <a:effectLst/>
                <a:latin typeface="Arial" panose="020B0604020202020204" pitchFamily="34" charset="0"/>
                <a:ea typeface="Calibri" panose="020F0502020204030204" pitchFamily="34" charset="0"/>
                <a:cs typeface="Arial" panose="020B0604020202020204" pitchFamily="34" charset="0"/>
              </a:rPr>
              <a:t>Appendix E </a:t>
            </a:r>
            <a:r>
              <a:rPr lang="en-US" sz="2600" dirty="0">
                <a:effectLst/>
                <a:latin typeface="Arial" panose="020B0604020202020204" pitchFamily="34" charset="0"/>
                <a:ea typeface="Calibri" panose="020F0502020204030204" pitchFamily="34" charset="0"/>
                <a:cs typeface="Arial" panose="020B0604020202020204" pitchFamily="34" charset="0"/>
              </a:rPr>
              <a:t>- Examples of what may or may not constitute harassment </a:t>
            </a:r>
            <a:endParaRPr lang="en-CA" sz="2600" dirty="0">
              <a:latin typeface="Arial" panose="020B0604020202020204" pitchFamily="34" charset="0"/>
              <a:ea typeface="Calibri" panose="020F0502020204030204" pitchFamily="34" charset="0"/>
              <a:cs typeface="Arial" panose="020B0604020202020204" pitchFamily="34" charset="0"/>
            </a:endParaRPr>
          </a:p>
          <a:p>
            <a:pPr>
              <a:lnSpc>
                <a:spcPct val="120000"/>
              </a:lnSpc>
              <a:spcBef>
                <a:spcPts val="600"/>
              </a:spcBef>
              <a:spcAft>
                <a:spcPts val="600"/>
              </a:spcAft>
            </a:pPr>
            <a:r>
              <a:rPr kumimoji="0" lang="en-US" sz="26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Appendix H </a:t>
            </a:r>
            <a:r>
              <a:rPr kumimoji="0" lang="en-US" sz="26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lang="en-US" sz="2600" dirty="0">
                <a:effectLst/>
                <a:latin typeface="Arial" panose="020B0604020202020204" pitchFamily="34" charset="0"/>
                <a:ea typeface="Calibri" panose="020F0502020204030204" pitchFamily="34" charset="0"/>
                <a:cs typeface="Arial" panose="020B0604020202020204" pitchFamily="34" charset="0"/>
              </a:rPr>
              <a:t>Harassment Allegation Reporting Flow Chart</a:t>
            </a:r>
            <a:endParaRPr lang="en-CA" sz="2600" dirty="0">
              <a:effectLst/>
              <a:latin typeface="Arial" panose="020B0604020202020204" pitchFamily="34" charset="0"/>
              <a:ea typeface="Calibri" panose="020F0502020204030204" pitchFamily="34" charset="0"/>
              <a:cs typeface="Arial" panose="020B0604020202020204" pitchFamily="34" charset="0"/>
            </a:endParaRPr>
          </a:p>
          <a:p>
            <a:pPr>
              <a:lnSpc>
                <a:spcPct val="120000"/>
              </a:lnSpc>
              <a:spcBef>
                <a:spcPts val="600"/>
              </a:spcBef>
              <a:spcAft>
                <a:spcPts val="600"/>
              </a:spcAft>
            </a:pPr>
            <a:r>
              <a:rPr lang="en-US" sz="2600" b="1" dirty="0">
                <a:effectLst/>
                <a:latin typeface="Arial" panose="020B0604020202020204" pitchFamily="34" charset="0"/>
                <a:ea typeface="Calibri" panose="020F0502020204030204" pitchFamily="34" charset="0"/>
                <a:cs typeface="Arial" panose="020B0604020202020204" pitchFamily="34" charset="0"/>
              </a:rPr>
              <a:t>Appendix I</a:t>
            </a:r>
            <a:r>
              <a:rPr lang="en-US" sz="2600" dirty="0">
                <a:effectLst/>
                <a:latin typeface="Arial" panose="020B0604020202020204" pitchFamily="34" charset="0"/>
                <a:ea typeface="Calibri" panose="020F0502020204030204" pitchFamily="34" charset="0"/>
                <a:cs typeface="Arial" panose="020B0604020202020204" pitchFamily="34" charset="0"/>
              </a:rPr>
              <a:t> - Harassment Allegation Review and Resolution Process Flow Chart</a:t>
            </a:r>
            <a:endParaRPr lang="en-CA" sz="2600" dirty="0">
              <a:effectLst/>
              <a:latin typeface="Arial" panose="020B0604020202020204" pitchFamily="34" charset="0"/>
              <a:ea typeface="Calibri" panose="020F0502020204030204" pitchFamily="34" charset="0"/>
              <a:cs typeface="Arial" panose="020B0604020202020204" pitchFamily="34" charset="0"/>
            </a:endParaRPr>
          </a:p>
          <a:p>
            <a:pPr marL="0" lvl="0" indent="0" algn="ctr">
              <a:spcAft>
                <a:spcPts val="1200"/>
              </a:spcAft>
              <a:buNone/>
            </a:pPr>
            <a:endParaRPr lang="en-CA" sz="1600" dirty="0"/>
          </a:p>
        </p:txBody>
      </p:sp>
      <p:sp>
        <p:nvSpPr>
          <p:cNvPr id="4" name="Title 1">
            <a:extLst>
              <a:ext uri="{FF2B5EF4-FFF2-40B4-BE49-F238E27FC236}">
                <a16:creationId xmlns:a16="http://schemas.microsoft.com/office/drawing/2014/main" id="{8DEB9015-3AD5-051E-0CA7-3D962E6E2118}"/>
              </a:ext>
            </a:extLst>
          </p:cNvPr>
          <p:cNvSpPr txBox="1">
            <a:spLocks/>
          </p:cNvSpPr>
          <p:nvPr/>
        </p:nvSpPr>
        <p:spPr>
          <a:xfrm>
            <a:off x="-8227" y="3017450"/>
            <a:ext cx="4037834" cy="718534"/>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CA" sz="2800" b="1" i="0" u="none" strike="noStrike" kern="120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64304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D61C96-30FD-D0D7-E2E3-331B78137356}"/>
              </a:ext>
            </a:extLst>
          </p:cNvPr>
          <p:cNvSpPr>
            <a:spLocks noGrp="1"/>
          </p:cNvSpPr>
          <p:nvPr>
            <p:ph type="ctrTitle"/>
          </p:nvPr>
        </p:nvSpPr>
        <p:spPr>
          <a:xfrm>
            <a:off x="5297760" y="781397"/>
            <a:ext cx="6205282" cy="1783080"/>
          </a:xfrm>
        </p:spPr>
        <p:txBody>
          <a:bodyPr vert="horz" lIns="91440" tIns="45720" rIns="91440" bIns="45720" rtlCol="0" anchor="b">
            <a:normAutofit/>
          </a:bodyPr>
          <a:lstStyle/>
          <a:p>
            <a:pPr>
              <a:spcAft>
                <a:spcPts val="800"/>
              </a:spcAft>
            </a:pPr>
            <a:r>
              <a:rPr lang="en-US" sz="3800" b="1" dirty="0">
                <a:solidFill>
                  <a:schemeClr val="accent1"/>
                </a:solidFill>
                <a:effectLst/>
              </a:rPr>
              <a:t>CTFI Adult Harassment Policy</a:t>
            </a:r>
            <a:br>
              <a:rPr lang="en-US" sz="3800" dirty="0">
                <a:effectLst/>
              </a:rPr>
            </a:br>
            <a:endParaRPr lang="en-US" sz="3800" dirty="0"/>
          </a:p>
        </p:txBody>
      </p:sp>
      <p:pic>
        <p:nvPicPr>
          <p:cNvPr id="22" name="Picture 4">
            <a:extLst>
              <a:ext uri="{FF2B5EF4-FFF2-40B4-BE49-F238E27FC236}">
                <a16:creationId xmlns:a16="http://schemas.microsoft.com/office/drawing/2014/main" id="{668C7E32-B1CE-1676-20E9-96AD0D0D73EC}"/>
              </a:ext>
            </a:extLst>
          </p:cNvPr>
          <p:cNvPicPr>
            <a:picLocks noChangeAspect="1"/>
          </p:cNvPicPr>
          <p:nvPr/>
        </p:nvPicPr>
        <p:blipFill rotWithShape="1">
          <a:blip r:embed="rId2"/>
          <a:srcRect l="31824" r="20469" b="1"/>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1"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762" y="237494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5FECFD4F-930B-E679-2EC0-9D316F9875E7}"/>
              </a:ext>
            </a:extLst>
          </p:cNvPr>
          <p:cNvSpPr>
            <a:spLocks noGrp="1"/>
          </p:cNvSpPr>
          <p:nvPr>
            <p:ph type="subTitle" idx="1"/>
          </p:nvPr>
        </p:nvSpPr>
        <p:spPr>
          <a:xfrm>
            <a:off x="5297762" y="2706623"/>
            <a:ext cx="6251110" cy="3792147"/>
          </a:xfrm>
        </p:spPr>
        <p:txBody>
          <a:bodyPr vert="horz" lIns="91440" tIns="45720" rIns="91440" bIns="45720" rtlCol="0">
            <a:noAutofit/>
          </a:bodyPr>
          <a:lstStyle/>
          <a:p>
            <a:pPr algn="l">
              <a:lnSpc>
                <a:spcPct val="100000"/>
              </a:lnSpc>
              <a:spcBef>
                <a:spcPts val="600"/>
              </a:spcBef>
            </a:pPr>
            <a:r>
              <a:rPr lang="en-US" sz="2200" b="1" dirty="0"/>
              <a:t>These slides provide merely an overview of the </a:t>
            </a:r>
            <a:r>
              <a:rPr lang="en-US" sz="2200" b="1" i="1" dirty="0"/>
              <a:t>CTFI Adult Harassment Policy</a:t>
            </a:r>
            <a:r>
              <a:rPr lang="en-US" sz="2200" b="1" dirty="0"/>
              <a:t>.  Therefore, we kindly invite you to read the entire policy, which is available at www.ctfi.org</a:t>
            </a:r>
            <a:br>
              <a:rPr lang="en-US" sz="2200" b="1" dirty="0"/>
            </a:br>
            <a:br>
              <a:rPr lang="en-US" sz="2200" b="1" dirty="0"/>
            </a:br>
            <a:r>
              <a:rPr lang="en-US" sz="2200" b="1" dirty="0"/>
              <a:t>The </a:t>
            </a:r>
            <a:r>
              <a:rPr lang="en-US" sz="2200" b="1" i="1" dirty="0"/>
              <a:t>CTFI Adult Harassment Policy </a:t>
            </a:r>
            <a:r>
              <a:rPr lang="en-US" sz="2200" b="1" dirty="0"/>
              <a:t>was adapted from the </a:t>
            </a:r>
            <a:r>
              <a:rPr lang="en-US" sz="2200" b="1" i="1" dirty="0"/>
              <a:t>ITF Adult Harassment Policy </a:t>
            </a:r>
            <a:r>
              <a:rPr lang="en-US" sz="2200" b="1" dirty="0"/>
              <a:t>and includes contributions from Master (Dr.) Janel Gauthier, Master Cathy Downey, Ms. Nicole Stratychuk, and Ms. Destiny </a:t>
            </a:r>
            <a:r>
              <a:rPr lang="en-US" sz="2200" b="1" dirty="0" err="1"/>
              <a:t>Dornbush</a:t>
            </a:r>
            <a:r>
              <a:rPr lang="en-US" sz="2200" b="1" dirty="0"/>
              <a:t>.</a:t>
            </a:r>
            <a:br>
              <a:rPr lang="en-US" sz="2200" b="1" dirty="0"/>
            </a:br>
            <a:endParaRPr lang="en-US" sz="2200" b="1" dirty="0"/>
          </a:p>
        </p:txBody>
      </p:sp>
      <p:sp>
        <p:nvSpPr>
          <p:cNvPr id="7" name="Rectangle 6">
            <a:extLst>
              <a:ext uri="{FF2B5EF4-FFF2-40B4-BE49-F238E27FC236}">
                <a16:creationId xmlns:a16="http://schemas.microsoft.com/office/drawing/2014/main" id="{25DA36AE-20D3-7EAE-625B-577F700F6F90}"/>
              </a:ext>
            </a:extLst>
          </p:cNvPr>
          <p:cNvSpPr/>
          <p:nvPr/>
        </p:nvSpPr>
        <p:spPr>
          <a:xfrm>
            <a:off x="5297761" y="2244853"/>
            <a:ext cx="6205282" cy="1774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41224673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0DF6D0-D050-B3AB-F7B0-6820C0772C33}"/>
              </a:ext>
            </a:extLst>
          </p:cNvPr>
          <p:cNvSpPr>
            <a:spLocks noGrp="1"/>
          </p:cNvSpPr>
          <p:nvPr>
            <p:ph type="title"/>
          </p:nvPr>
        </p:nvSpPr>
        <p:spPr>
          <a:xfrm>
            <a:off x="0" y="3059197"/>
            <a:ext cx="4029607" cy="718534"/>
          </a:xfrm>
        </p:spPr>
        <p:txBody>
          <a:bodyPr anchor="b">
            <a:normAutofit fontScale="90000"/>
          </a:bodyPr>
          <a:lstStyle/>
          <a:p>
            <a:pPr algn="ctr"/>
            <a:r>
              <a:rPr lang="en-CA" sz="4000" b="1" dirty="0">
                <a:solidFill>
                  <a:srgbClr val="FFFFFF"/>
                </a:solidFill>
                <a:latin typeface="Calibri" panose="020F0502020204030204" pitchFamily="34" charset="0"/>
                <a:ea typeface="Calibri" panose="020F0502020204030204" pitchFamily="34" charset="0"/>
                <a:cs typeface="Arial" panose="020B0604020202020204" pitchFamily="34" charset="0"/>
              </a:rPr>
              <a:t>RESOLVING THE COMPLAINT</a:t>
            </a:r>
          </a:p>
        </p:txBody>
      </p:sp>
      <p:sp>
        <p:nvSpPr>
          <p:cNvPr id="3" name="Content Placeholder 2">
            <a:extLst>
              <a:ext uri="{FF2B5EF4-FFF2-40B4-BE49-F238E27FC236}">
                <a16:creationId xmlns:a16="http://schemas.microsoft.com/office/drawing/2014/main" id="{44E8DC7D-8713-BBDE-D8AC-1B56226D71D4}"/>
              </a:ext>
            </a:extLst>
          </p:cNvPr>
          <p:cNvSpPr>
            <a:spLocks noGrp="1"/>
          </p:cNvSpPr>
          <p:nvPr>
            <p:ph idx="1"/>
          </p:nvPr>
        </p:nvSpPr>
        <p:spPr>
          <a:xfrm>
            <a:off x="4602996" y="511388"/>
            <a:ext cx="6521223" cy="6206836"/>
          </a:xfrm>
        </p:spPr>
        <p:txBody>
          <a:bodyPr anchor="ctr">
            <a:normAutofit fontScale="92500"/>
          </a:bodyPr>
          <a:lstStyle/>
          <a:p>
            <a:pPr marL="0" marR="0" lvl="0" indent="0" algn="l" defTabSz="914400" rtl="0" eaLnBrk="1" fontAlgn="auto" latinLnBrk="0" hangingPunct="1">
              <a:lnSpc>
                <a:spcPct val="100000"/>
              </a:lnSpc>
              <a:spcBef>
                <a:spcPts val="600"/>
              </a:spcBef>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Resolving/Deciding</a:t>
            </a:r>
          </a:p>
          <a:p>
            <a:pPr marL="0" indent="0">
              <a:lnSpc>
                <a:spcPct val="100000"/>
              </a:lnSpc>
              <a:spcBef>
                <a:spcPts val="600"/>
              </a:spcBef>
              <a:buNone/>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p>
          <a:p>
            <a:pPr>
              <a:lnSpc>
                <a:spcPct val="100000"/>
              </a:lnSpc>
              <a:spcBef>
                <a:spcPts val="0"/>
              </a:spcBef>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Based on the findings of the investigation, a decision shall be made about whether an act of harassment indeed occurred and whether the alleged act of harassment constitutes a violation of the present policy. </a:t>
            </a:r>
          </a:p>
          <a:p>
            <a:pPr>
              <a:lnSpc>
                <a:spcPct val="100000"/>
              </a:lnSpc>
              <a:spcBef>
                <a:spcPts val="600"/>
              </a:spcBef>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If it was violated, steps shall be taken to address the violations and prevent future occurrences. </a:t>
            </a:r>
          </a:p>
          <a:p>
            <a:pPr marL="0" indent="0">
              <a:lnSpc>
                <a:spcPct val="100000"/>
              </a:lnSpc>
              <a:spcBef>
                <a:spcPts val="0"/>
              </a:spcBef>
              <a:buNone/>
              <a:defRPr/>
            </a:pPr>
            <a:endParaRPr lang="en-US" sz="2400" dirty="0">
              <a:solidFill>
                <a:prstClr val="black"/>
              </a:solidFill>
              <a:latin typeface="Arial" panose="020B0604020202020204" pitchFamily="34" charset="0"/>
              <a:cs typeface="Arial" panose="020B0604020202020204" pitchFamily="34" charset="0"/>
            </a:endParaRPr>
          </a:p>
          <a:p>
            <a:pPr marL="0" indent="0">
              <a:lnSpc>
                <a:spcPct val="100000"/>
              </a:lnSpc>
              <a:spcBef>
                <a:spcPts val="0"/>
              </a:spcBef>
              <a:buNone/>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Note</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p>
          <a:p>
            <a:pPr>
              <a:lnSpc>
                <a:spcPct val="100000"/>
              </a:lnSpc>
              <a:spcBef>
                <a:spcPts val="0"/>
              </a:spcBef>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Complaints can be resolved through either a formal or an informal process, depending on the nature and seriousness of the allegations of harassment (</a:t>
            </a:r>
            <a:r>
              <a:rPr lang="en-US" sz="2400" dirty="0">
                <a:solidFill>
                  <a:prstClr val="black"/>
                </a:solidFill>
                <a:latin typeface="Arial" panose="020B0604020202020204" pitchFamily="34" charset="0"/>
                <a:cs typeface="Arial" panose="020B0604020202020204" pitchFamily="34" charset="0"/>
              </a:rPr>
              <a:t>S</a:t>
            </a:r>
            <a:r>
              <a:rPr kumimoji="0" lang="en-US" sz="24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ee</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Section 7 of the Policy, for further details).</a:t>
            </a:r>
          </a:p>
          <a:p>
            <a:pPr>
              <a:lnSpc>
                <a:spcPct val="100000"/>
              </a:lnSpc>
              <a:spcBef>
                <a:spcPts val="0"/>
              </a:spcBef>
              <a:defRPr/>
            </a:pPr>
            <a:endParaRPr kumimoji="0" lang="en-US" sz="17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indent="0">
              <a:lnSpc>
                <a:spcPct val="100000"/>
              </a:lnSpc>
              <a:spcBef>
                <a:spcPts val="0"/>
              </a:spcBef>
              <a:buNone/>
              <a:defRPr/>
            </a:pPr>
            <a:r>
              <a:rPr kumimoji="0" lang="nl-BE" sz="17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p>
          <a:p>
            <a:pPr marL="0" indent="0">
              <a:lnSpc>
                <a:spcPct val="100000"/>
              </a:lnSpc>
              <a:spcBef>
                <a:spcPts val="0"/>
              </a:spcBef>
              <a:buNone/>
              <a:defRPr/>
            </a:pPr>
            <a:r>
              <a:rPr kumimoji="0" lang="en-US" sz="17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endParaRPr lang="en-CA" sz="1600" dirty="0"/>
          </a:p>
        </p:txBody>
      </p:sp>
      <p:sp>
        <p:nvSpPr>
          <p:cNvPr id="4" name="Title 1">
            <a:extLst>
              <a:ext uri="{FF2B5EF4-FFF2-40B4-BE49-F238E27FC236}">
                <a16:creationId xmlns:a16="http://schemas.microsoft.com/office/drawing/2014/main" id="{8DEB9015-3AD5-051E-0CA7-3D962E6E2118}"/>
              </a:ext>
            </a:extLst>
          </p:cNvPr>
          <p:cNvSpPr txBox="1">
            <a:spLocks/>
          </p:cNvSpPr>
          <p:nvPr/>
        </p:nvSpPr>
        <p:spPr>
          <a:xfrm>
            <a:off x="-8227" y="3017450"/>
            <a:ext cx="4037834" cy="718534"/>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CA" sz="2800" b="1" dirty="0">
              <a:solidFill>
                <a:srgbClr val="FFFFFF"/>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86769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0DF6D0-D050-B3AB-F7B0-6820C0772C33}"/>
              </a:ext>
            </a:extLst>
          </p:cNvPr>
          <p:cNvSpPr>
            <a:spLocks noGrp="1"/>
          </p:cNvSpPr>
          <p:nvPr>
            <p:ph type="title"/>
          </p:nvPr>
        </p:nvSpPr>
        <p:spPr>
          <a:xfrm>
            <a:off x="0" y="3059197"/>
            <a:ext cx="4029607" cy="718534"/>
          </a:xfrm>
        </p:spPr>
        <p:txBody>
          <a:bodyPr anchor="b">
            <a:normAutofit/>
          </a:bodyPr>
          <a:lstStyle/>
          <a:p>
            <a:pPr algn="ctr"/>
            <a:r>
              <a:rPr lang="en-CA" sz="3600" b="1" dirty="0">
                <a:solidFill>
                  <a:srgbClr val="FFFFFF"/>
                </a:solidFill>
                <a:latin typeface="Calibri" panose="020F0502020204030204" pitchFamily="34" charset="0"/>
                <a:ea typeface="Calibri" panose="020F0502020204030204" pitchFamily="34" charset="0"/>
                <a:cs typeface="Arial" panose="020B0604020202020204" pitchFamily="34" charset="0"/>
              </a:rPr>
              <a:t>SANCTIONS</a:t>
            </a:r>
          </a:p>
        </p:txBody>
      </p:sp>
      <p:sp>
        <p:nvSpPr>
          <p:cNvPr id="3" name="Content Placeholder 2">
            <a:extLst>
              <a:ext uri="{FF2B5EF4-FFF2-40B4-BE49-F238E27FC236}">
                <a16:creationId xmlns:a16="http://schemas.microsoft.com/office/drawing/2014/main" id="{44E8DC7D-8713-BBDE-D8AC-1B56226D71D4}"/>
              </a:ext>
            </a:extLst>
          </p:cNvPr>
          <p:cNvSpPr>
            <a:spLocks noGrp="1"/>
          </p:cNvSpPr>
          <p:nvPr>
            <p:ph idx="1"/>
          </p:nvPr>
        </p:nvSpPr>
        <p:spPr>
          <a:xfrm>
            <a:off x="4556502" y="273299"/>
            <a:ext cx="6989735" cy="6206836"/>
          </a:xfrm>
        </p:spPr>
        <p:txBody>
          <a:bodyPr anchor="ctr">
            <a:normAutofit/>
          </a:bodyPr>
          <a:lstStyle/>
          <a:p>
            <a:pPr marL="0" indent="0">
              <a:lnSpc>
                <a:spcPct val="100000"/>
              </a:lnSpc>
              <a:spcBef>
                <a:spcPts val="0"/>
              </a:spcBef>
              <a:buNone/>
              <a:defRPr/>
            </a:pPr>
            <a:r>
              <a:rPr lang="en-US" sz="2400" dirty="0">
                <a:solidFill>
                  <a:prstClr val="black"/>
                </a:solidFill>
                <a:latin typeface="Arial" panose="020B0604020202020204" pitchFamily="34" charset="0"/>
                <a:cs typeface="Arial" panose="020B0604020202020204" pitchFamily="34" charset="0"/>
              </a:rPr>
              <a:t>CTFI </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Members and Staff who are convicted of violation of this </a:t>
            </a:r>
            <a:r>
              <a:rPr lang="en-US" sz="2400" dirty="0">
                <a:solidFill>
                  <a:prstClr val="black"/>
                </a:solidFill>
                <a:latin typeface="Arial" panose="020B0604020202020204" pitchFamily="34" charset="0"/>
                <a:cs typeface="Arial" panose="020B0604020202020204" pitchFamily="34" charset="0"/>
              </a:rPr>
              <a:t>p</a:t>
            </a:r>
            <a:r>
              <a:rPr kumimoji="0" lang="en-US" sz="24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olicy</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can be subject to following sanctions and/or disciplinary measures: </a:t>
            </a:r>
          </a:p>
          <a:p>
            <a:pPr marL="457200" indent="-457200">
              <a:lnSpc>
                <a:spcPct val="100000"/>
              </a:lnSpc>
              <a:spcBef>
                <a:spcPts val="0"/>
              </a:spcBef>
              <a:buFont typeface="+mj-lt"/>
              <a:buAutoNum type="arabicParenR"/>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Apology (either verbal or written); </a:t>
            </a:r>
          </a:p>
          <a:p>
            <a:pPr marL="457200" indent="-457200">
              <a:lnSpc>
                <a:spcPct val="100000"/>
              </a:lnSpc>
              <a:spcBef>
                <a:spcPts val="0"/>
              </a:spcBef>
              <a:buFont typeface="+mj-lt"/>
              <a:buAutoNum type="arabicParenR"/>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Education and training; </a:t>
            </a:r>
          </a:p>
          <a:p>
            <a:pPr marL="457200" indent="-457200">
              <a:lnSpc>
                <a:spcPct val="100000"/>
              </a:lnSpc>
              <a:spcBef>
                <a:spcPts val="0"/>
              </a:spcBef>
              <a:buFont typeface="+mj-lt"/>
              <a:buAutoNum type="arabicParenR"/>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Counselling;</a:t>
            </a:r>
          </a:p>
          <a:p>
            <a:pPr marL="457200" indent="-457200">
              <a:lnSpc>
                <a:spcPct val="100000"/>
              </a:lnSpc>
              <a:spcBef>
                <a:spcPts val="0"/>
              </a:spcBef>
              <a:buFont typeface="+mj-lt"/>
              <a:buAutoNum type="arabicParenR"/>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Reprimand (verbal or written);</a:t>
            </a:r>
          </a:p>
          <a:p>
            <a:pPr marL="457200" indent="-457200">
              <a:lnSpc>
                <a:spcPct val="100000"/>
              </a:lnSpc>
              <a:spcBef>
                <a:spcPts val="0"/>
              </a:spcBef>
              <a:buFont typeface="+mj-lt"/>
              <a:buAutoNum type="arabicParenR"/>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Suspension of activity within the CTFI for a period of time; </a:t>
            </a:r>
          </a:p>
          <a:p>
            <a:pPr marL="457200" indent="-457200">
              <a:lnSpc>
                <a:spcPct val="100000"/>
              </a:lnSpc>
              <a:spcBef>
                <a:spcPts val="0"/>
              </a:spcBef>
              <a:buFont typeface="+mj-lt"/>
              <a:buAutoNum type="arabicParenR"/>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Suspension of CTFI membership for a period of time; </a:t>
            </a:r>
          </a:p>
          <a:p>
            <a:pPr marL="457200" indent="-457200">
              <a:lnSpc>
                <a:spcPct val="100000"/>
              </a:lnSpc>
              <a:spcBef>
                <a:spcPts val="0"/>
              </a:spcBef>
              <a:buFont typeface="+mj-lt"/>
              <a:buAutoNum type="arabicParenR"/>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Permanent termination of activity within the CTFI; </a:t>
            </a:r>
          </a:p>
          <a:p>
            <a:pPr marL="457200" indent="-457200">
              <a:lnSpc>
                <a:spcPct val="100000"/>
              </a:lnSpc>
              <a:spcBef>
                <a:spcPts val="0"/>
              </a:spcBef>
              <a:buFont typeface="+mj-lt"/>
              <a:buAutoNum type="arabicParenR"/>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Expulsion from the CTFI; or</a:t>
            </a:r>
          </a:p>
          <a:p>
            <a:pPr marL="457200" indent="-457200">
              <a:lnSpc>
                <a:spcPct val="100000"/>
              </a:lnSpc>
              <a:spcBef>
                <a:spcPts val="0"/>
              </a:spcBef>
              <a:buFont typeface="+mj-lt"/>
              <a:buAutoNum type="arabicParenR"/>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Any other advisable sanction measure. </a:t>
            </a:r>
          </a:p>
          <a:p>
            <a:pPr marL="0" indent="0">
              <a:lnSpc>
                <a:spcPct val="100000"/>
              </a:lnSpc>
              <a:spcBef>
                <a:spcPts val="0"/>
              </a:spcBef>
              <a:buNone/>
              <a:defRPr/>
            </a:pPr>
            <a:r>
              <a:rPr kumimoji="0" lang="nl-BE" sz="17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p>
          <a:p>
            <a:pPr marL="0" indent="0">
              <a:lnSpc>
                <a:spcPct val="100000"/>
              </a:lnSpc>
              <a:spcBef>
                <a:spcPts val="0"/>
              </a:spcBef>
              <a:buNone/>
              <a:defRPr/>
            </a:pPr>
            <a:r>
              <a:rPr kumimoji="0" lang="en-US" sz="17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endParaRPr lang="en-CA" sz="1600" dirty="0"/>
          </a:p>
        </p:txBody>
      </p:sp>
      <p:sp>
        <p:nvSpPr>
          <p:cNvPr id="4" name="Title 1">
            <a:extLst>
              <a:ext uri="{FF2B5EF4-FFF2-40B4-BE49-F238E27FC236}">
                <a16:creationId xmlns:a16="http://schemas.microsoft.com/office/drawing/2014/main" id="{8DEB9015-3AD5-051E-0CA7-3D962E6E2118}"/>
              </a:ext>
            </a:extLst>
          </p:cNvPr>
          <p:cNvSpPr txBox="1">
            <a:spLocks/>
          </p:cNvSpPr>
          <p:nvPr/>
        </p:nvSpPr>
        <p:spPr>
          <a:xfrm>
            <a:off x="-8227" y="3017450"/>
            <a:ext cx="4037834" cy="718534"/>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CA" sz="2800" b="1" dirty="0">
              <a:solidFill>
                <a:srgbClr val="FFFFFF"/>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782703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0DF6D0-D050-B3AB-F7B0-6820C0772C33}"/>
              </a:ext>
            </a:extLst>
          </p:cNvPr>
          <p:cNvSpPr>
            <a:spLocks noGrp="1"/>
          </p:cNvSpPr>
          <p:nvPr>
            <p:ph type="title"/>
          </p:nvPr>
        </p:nvSpPr>
        <p:spPr>
          <a:xfrm>
            <a:off x="0" y="3059197"/>
            <a:ext cx="4029607" cy="718534"/>
          </a:xfrm>
        </p:spPr>
        <p:txBody>
          <a:bodyPr anchor="b">
            <a:normAutofit/>
          </a:bodyPr>
          <a:lstStyle/>
          <a:p>
            <a:pPr algn="ctr"/>
            <a:r>
              <a:rPr lang="en-CA" sz="4000" b="1" dirty="0">
                <a:solidFill>
                  <a:srgbClr val="FFFFFF"/>
                </a:solidFill>
                <a:latin typeface="Calibri" panose="020F0502020204030204" pitchFamily="34" charset="0"/>
                <a:ea typeface="Calibri" panose="020F0502020204030204" pitchFamily="34" charset="0"/>
                <a:cs typeface="Arial" panose="020B0604020202020204" pitchFamily="34" charset="0"/>
              </a:rPr>
              <a:t>APPEALS</a:t>
            </a:r>
          </a:p>
        </p:txBody>
      </p:sp>
      <p:sp>
        <p:nvSpPr>
          <p:cNvPr id="3" name="Content Placeholder 2">
            <a:extLst>
              <a:ext uri="{FF2B5EF4-FFF2-40B4-BE49-F238E27FC236}">
                <a16:creationId xmlns:a16="http://schemas.microsoft.com/office/drawing/2014/main" id="{44E8DC7D-8713-BBDE-D8AC-1B56226D71D4}"/>
              </a:ext>
            </a:extLst>
          </p:cNvPr>
          <p:cNvSpPr>
            <a:spLocks noGrp="1"/>
          </p:cNvSpPr>
          <p:nvPr>
            <p:ph idx="1"/>
          </p:nvPr>
        </p:nvSpPr>
        <p:spPr>
          <a:xfrm>
            <a:off x="4494508" y="511388"/>
            <a:ext cx="7206712" cy="6028897"/>
          </a:xfrm>
        </p:spPr>
        <p:txBody>
          <a:bodyPr anchor="ctr">
            <a:normAutofit/>
          </a:bodyPr>
          <a:lstStyle/>
          <a:p>
            <a:pPr marL="0" indent="0">
              <a:lnSpc>
                <a:spcPct val="110000"/>
              </a:lnSpc>
              <a:spcBef>
                <a:spcPts val="0"/>
              </a:spcBef>
              <a:spcAft>
                <a:spcPts val="600"/>
              </a:spcAft>
              <a:buNone/>
              <a:defRPr/>
            </a:pPr>
            <a:r>
              <a:rPr lang="en-CA" sz="2200" b="1" dirty="0">
                <a:effectLst/>
                <a:latin typeface="Arial" panose="020B0604020202020204" pitchFamily="34" charset="0"/>
                <a:ea typeface="Calibri" panose="020F0502020204030204" pitchFamily="34" charset="0"/>
                <a:cs typeface="Arial" panose="020B0604020202020204" pitchFamily="34" charset="0"/>
              </a:rPr>
              <a:t>Decisions under this policy may be appealed only if:</a:t>
            </a:r>
          </a:p>
          <a:p>
            <a:pPr>
              <a:lnSpc>
                <a:spcPct val="110000"/>
              </a:lnSpc>
              <a:spcBef>
                <a:spcPts val="0"/>
              </a:spcBef>
              <a:spcAft>
                <a:spcPts val="600"/>
              </a:spcAft>
              <a:defRPr/>
            </a:pPr>
            <a:r>
              <a:rPr lang="en-CA" sz="2200" dirty="0">
                <a:effectLst/>
                <a:latin typeface="Arial" panose="020B0604020202020204" pitchFamily="34" charset="0"/>
                <a:ea typeface="Calibri" panose="020F0502020204030204" pitchFamily="34" charset="0"/>
                <a:cs typeface="Arial" panose="020B0604020202020204" pitchFamily="34" charset="0"/>
              </a:rPr>
              <a:t>a decision contains a sanction of expulsion from the CTFI or </a:t>
            </a:r>
          </a:p>
          <a:p>
            <a:pPr>
              <a:lnSpc>
                <a:spcPct val="110000"/>
              </a:lnSpc>
              <a:spcBef>
                <a:spcPts val="0"/>
              </a:spcBef>
              <a:spcAft>
                <a:spcPts val="600"/>
              </a:spcAft>
              <a:defRPr/>
            </a:pPr>
            <a:r>
              <a:rPr lang="en-CA" sz="2200" dirty="0">
                <a:effectLst/>
                <a:latin typeface="Arial" panose="020B0604020202020204" pitchFamily="34" charset="0"/>
                <a:ea typeface="Calibri" panose="020F0502020204030204" pitchFamily="34" charset="0"/>
                <a:cs typeface="Arial" panose="020B0604020202020204" pitchFamily="34" charset="0"/>
              </a:rPr>
              <a:t>a suspension of CTFI membership for a period of 12 months or more, or </a:t>
            </a:r>
          </a:p>
          <a:p>
            <a:pPr>
              <a:lnSpc>
                <a:spcPct val="110000"/>
              </a:lnSpc>
              <a:spcBef>
                <a:spcPts val="0"/>
              </a:spcBef>
              <a:spcAft>
                <a:spcPts val="600"/>
              </a:spcAft>
              <a:defRPr/>
            </a:pPr>
            <a:r>
              <a:rPr lang="en-CA" sz="2200" dirty="0">
                <a:effectLst/>
                <a:latin typeface="Arial" panose="020B0604020202020204" pitchFamily="34" charset="0"/>
                <a:ea typeface="Calibri" panose="020F0502020204030204" pitchFamily="34" charset="0"/>
                <a:cs typeface="Arial" panose="020B0604020202020204" pitchFamily="34" charset="0"/>
              </a:rPr>
              <a:t>permanent termination of activity within the CTFI or suspension of activity with the CTFI for a period of 12 months or more.</a:t>
            </a:r>
            <a:endParaRPr lang="en-US" sz="2200" dirty="0">
              <a:latin typeface="Arial" panose="020B060402020202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defRPr/>
            </a:pPr>
            <a:r>
              <a:rPr lang="en-CA" sz="2200" b="1" dirty="0">
                <a:effectLst/>
                <a:latin typeface="Arial" panose="020B0604020202020204" pitchFamily="34" charset="0"/>
                <a:ea typeface="Calibri" panose="020F0502020204030204" pitchFamily="34" charset="0"/>
                <a:cs typeface="Arial" panose="020B0604020202020204" pitchFamily="34" charset="0"/>
              </a:rPr>
              <a:t>Grounds for appeal are limited to: </a:t>
            </a:r>
            <a:endParaRPr lang="en-CA" sz="2200" b="1" dirty="0">
              <a:effectLst/>
              <a:latin typeface="Arial" panose="020B0604020202020204" pitchFamily="34" charset="0"/>
              <a:ea typeface="Calibri" panose="020F0502020204030204" pitchFamily="34" charset="0"/>
              <a:cs typeface="Times New Roman" panose="02020603050405020304" pitchFamily="18" charset="0"/>
            </a:endParaRPr>
          </a:p>
          <a:p>
            <a:pPr marL="457200" lvl="0" indent="-457200">
              <a:buFont typeface="+mj-lt"/>
              <a:buAutoNum type="alphaLcParenR"/>
            </a:pPr>
            <a:r>
              <a:rPr lang="en-CA" sz="2200" dirty="0">
                <a:effectLst/>
                <a:latin typeface="Arial" panose="020B0604020202020204" pitchFamily="34" charset="0"/>
                <a:ea typeface="Calibri" panose="020F0502020204030204" pitchFamily="34" charset="0"/>
                <a:cs typeface="Arial" panose="020B0604020202020204" pitchFamily="34" charset="0"/>
              </a:rPr>
              <a:t>an error in fact that would affect the outcome; </a:t>
            </a:r>
            <a:endParaRPr lang="en-CA" sz="2200" dirty="0">
              <a:effectLst/>
              <a:latin typeface="Arial" panose="020B0604020202020204" pitchFamily="34" charset="0"/>
              <a:ea typeface="Calibri" panose="020F0502020204030204" pitchFamily="34" charset="0"/>
              <a:cs typeface="Times New Roman" panose="02020603050405020304" pitchFamily="18" charset="0"/>
            </a:endParaRPr>
          </a:p>
          <a:p>
            <a:pPr marL="457200" lvl="0" indent="-457200">
              <a:buFont typeface="+mj-lt"/>
              <a:buAutoNum type="alphaLcParenR"/>
            </a:pPr>
            <a:r>
              <a:rPr lang="en-CA" sz="2200" dirty="0">
                <a:effectLst/>
                <a:latin typeface="Arial" panose="020B0604020202020204" pitchFamily="34" charset="0"/>
                <a:ea typeface="Calibri" panose="020F0502020204030204" pitchFamily="34" charset="0"/>
                <a:cs typeface="Arial" panose="020B0604020202020204" pitchFamily="34" charset="0"/>
              </a:rPr>
              <a:t>an error in interpretation or application of this policy; </a:t>
            </a:r>
            <a:endParaRPr lang="en-CA" sz="2200" dirty="0">
              <a:effectLst/>
              <a:latin typeface="Arial" panose="020B0604020202020204" pitchFamily="34" charset="0"/>
              <a:ea typeface="Calibri" panose="020F0502020204030204" pitchFamily="34" charset="0"/>
              <a:cs typeface="Times New Roman" panose="02020603050405020304" pitchFamily="18" charset="0"/>
            </a:endParaRPr>
          </a:p>
          <a:p>
            <a:pPr marL="457200" lvl="0" indent="-457200">
              <a:buFont typeface="+mj-lt"/>
              <a:buAutoNum type="alphaLcParenR"/>
            </a:pPr>
            <a:r>
              <a:rPr lang="en-CA" sz="2200" dirty="0">
                <a:effectLst/>
                <a:latin typeface="Arial" panose="020B0604020202020204" pitchFamily="34" charset="0"/>
                <a:ea typeface="Calibri" panose="020F0502020204030204" pitchFamily="34" charset="0"/>
                <a:cs typeface="Arial" panose="020B0604020202020204" pitchFamily="34" charset="0"/>
              </a:rPr>
              <a:t>an error of procedure; </a:t>
            </a:r>
          </a:p>
          <a:p>
            <a:pPr marL="457200" lvl="0" indent="-457200">
              <a:buFont typeface="+mj-lt"/>
              <a:buAutoNum type="alphaLcParenR"/>
            </a:pPr>
            <a:r>
              <a:rPr lang="en-CA" sz="2200" dirty="0">
                <a:effectLst/>
                <a:latin typeface="Arial" panose="020B0604020202020204" pitchFamily="34" charset="0"/>
                <a:ea typeface="Calibri" panose="020F0502020204030204" pitchFamily="34" charset="0"/>
                <a:cs typeface="Arial" panose="020B0604020202020204" pitchFamily="34" charset="0"/>
              </a:rPr>
              <a:t>or a lack of impartiality with respect to the matter.</a:t>
            </a:r>
            <a:endParaRPr lang="en-CA" sz="2200" dirty="0">
              <a:effectLst/>
              <a:latin typeface="Arial" panose="020B060402020202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defRPr/>
            </a:pPr>
            <a:endParaRPr lang="en-CA" sz="1600" dirty="0"/>
          </a:p>
        </p:txBody>
      </p:sp>
      <p:sp>
        <p:nvSpPr>
          <p:cNvPr id="4" name="Title 1">
            <a:extLst>
              <a:ext uri="{FF2B5EF4-FFF2-40B4-BE49-F238E27FC236}">
                <a16:creationId xmlns:a16="http://schemas.microsoft.com/office/drawing/2014/main" id="{8DEB9015-3AD5-051E-0CA7-3D962E6E2118}"/>
              </a:ext>
            </a:extLst>
          </p:cNvPr>
          <p:cNvSpPr txBox="1">
            <a:spLocks/>
          </p:cNvSpPr>
          <p:nvPr/>
        </p:nvSpPr>
        <p:spPr>
          <a:xfrm>
            <a:off x="-8227" y="3017450"/>
            <a:ext cx="4037834" cy="718534"/>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CA" sz="2800" b="1" dirty="0">
              <a:solidFill>
                <a:srgbClr val="FFFFFF"/>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330083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6">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8">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0">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2">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4">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16">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CCCCE1C-CE83-5C3F-27F8-0F3158BA546E}"/>
              </a:ext>
            </a:extLst>
          </p:cNvPr>
          <p:cNvSpPr>
            <a:spLocks noGrp="1"/>
          </p:cNvSpPr>
          <p:nvPr>
            <p:ph type="title"/>
          </p:nvPr>
        </p:nvSpPr>
        <p:spPr>
          <a:xfrm>
            <a:off x="1169707" y="1037175"/>
            <a:ext cx="9878290" cy="4573212"/>
          </a:xfrm>
        </p:spPr>
        <p:txBody>
          <a:bodyPr vert="horz" lIns="91440" tIns="45720" rIns="91440" bIns="45720" rtlCol="0" anchor="b">
            <a:normAutofit fontScale="90000"/>
          </a:bodyPr>
          <a:lstStyle/>
          <a:p>
            <a:pPr marL="457200">
              <a:lnSpc>
                <a:spcPct val="107000"/>
              </a:lnSpc>
              <a:spcAft>
                <a:spcPts val="300"/>
              </a:spcAft>
            </a:pPr>
            <a:br>
              <a:rPr lang="en-US" sz="3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br>
            <a:br>
              <a:rPr lang="en-US" sz="3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br>
            <a:br>
              <a:rPr lang="en-US" sz="3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br>
            <a:br>
              <a:rPr lang="en-US" sz="3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br>
            <a:br>
              <a:rPr lang="en-US" sz="3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br>
            <a:br>
              <a:rPr lang="en-US" sz="3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br>
            <a:r>
              <a:rPr lang="en-US" sz="3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br>
              <a:rPr lang="en-US" sz="3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br>
            <a:r>
              <a:rPr lang="en-US" sz="3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It is our hope that this policy will educate all CTFI members and staff about harassment,</a:t>
            </a:r>
            <a:r>
              <a:rPr lang="en-US" sz="3600" b="1" dirty="0">
                <a:solidFill>
                  <a:schemeClr val="bg1"/>
                </a:solidFill>
                <a:latin typeface="Calibri" panose="020F0502020204030204" pitchFamily="34" charset="0"/>
                <a:ea typeface="Calibri" panose="020F0502020204030204" pitchFamily="34" charset="0"/>
                <a:cs typeface="Calibri" panose="020F0502020204030204" pitchFamily="34" charset="0"/>
              </a:rPr>
              <a:t> and</a:t>
            </a:r>
            <a:r>
              <a:rPr lang="en-US" sz="3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create more awareness, so that everyone will be more respectful of one another, honoring the tenants of Courtesy, Integrity and Self-Control.</a:t>
            </a:r>
            <a:r>
              <a:rPr lang="en-US" sz="36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br>
              <a:rPr lang="en-CA" sz="1600" dirty="0">
                <a:effectLst/>
                <a:latin typeface="Calibri" panose="020F0502020204030204" pitchFamily="34" charset="0"/>
                <a:ea typeface="Calibri" panose="020F0502020204030204" pitchFamily="34" charset="0"/>
                <a:cs typeface="Times New Roman" panose="02020603050405020304" pitchFamily="18" charset="0"/>
              </a:rPr>
            </a:br>
            <a:r>
              <a:rPr lang="en-US" sz="2400" b="1" dirty="0">
                <a:effectLst/>
                <a:latin typeface="Arial" panose="020B0604020202020204" pitchFamily="34" charset="0"/>
                <a:ea typeface="Times New Roman" panose="02020603050405020304" pitchFamily="18" charset="0"/>
                <a:cs typeface="Times New Roman" panose="02020603050405020304" pitchFamily="18" charset="0"/>
              </a:rPr>
              <a:t> </a:t>
            </a:r>
            <a:br>
              <a:rPr lang="en-CA" sz="1600" dirty="0">
                <a:effectLst/>
                <a:latin typeface="Calibri" panose="020F0502020204030204" pitchFamily="34" charset="0"/>
                <a:ea typeface="Calibri" panose="020F0502020204030204" pitchFamily="34" charset="0"/>
                <a:cs typeface="Times New Roman" panose="02020603050405020304" pitchFamily="18" charset="0"/>
              </a:rPr>
            </a:br>
            <a:endParaRPr lang="en-US" sz="4800" kern="1200" dirty="0">
              <a:solidFill>
                <a:srgbClr val="FFFFFF"/>
              </a:solidFill>
              <a:latin typeface="+mj-lt"/>
              <a:ea typeface="+mj-ea"/>
              <a:cs typeface="+mj-cs"/>
            </a:endParaRPr>
          </a:p>
        </p:txBody>
      </p:sp>
      <p:sp>
        <p:nvSpPr>
          <p:cNvPr id="21" name="Rectangle 20">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63877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B0DF6D0-D050-B3AB-F7B0-6820C0772C33}"/>
              </a:ext>
            </a:extLst>
          </p:cNvPr>
          <p:cNvSpPr>
            <a:spLocks noGrp="1"/>
          </p:cNvSpPr>
          <p:nvPr>
            <p:ph type="title"/>
          </p:nvPr>
        </p:nvSpPr>
        <p:spPr>
          <a:xfrm>
            <a:off x="466722" y="586855"/>
            <a:ext cx="3201366" cy="3387497"/>
          </a:xfrm>
        </p:spPr>
        <p:txBody>
          <a:bodyPr anchor="b">
            <a:normAutofit/>
          </a:bodyPr>
          <a:lstStyle/>
          <a:p>
            <a:pPr algn="ctr"/>
            <a:r>
              <a:rPr lang="en-CA" sz="4000" b="1" dirty="0">
                <a:solidFill>
                  <a:srgbClr val="FFFFFF"/>
                </a:solidFill>
                <a:effectLst/>
                <a:latin typeface="Calibri" panose="020F0502020204030204" pitchFamily="34" charset="0"/>
                <a:ea typeface="Calibri" panose="020F0502020204030204" pitchFamily="34" charset="0"/>
                <a:cs typeface="Arial" panose="020B0604020202020204" pitchFamily="34" charset="0"/>
              </a:rPr>
              <a:t>Why do </a:t>
            </a:r>
            <a:r>
              <a:rPr lang="en-CA" sz="40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we</a:t>
            </a:r>
            <a:r>
              <a:rPr lang="en-CA" sz="4000" b="1" dirty="0">
                <a:solidFill>
                  <a:srgbClr val="FFFFFF"/>
                </a:solidFill>
                <a:effectLst/>
                <a:latin typeface="Calibri" panose="020F0502020204030204" pitchFamily="34" charset="0"/>
                <a:ea typeface="Calibri" panose="020F0502020204030204" pitchFamily="34" charset="0"/>
                <a:cs typeface="Arial" panose="020B0604020202020204" pitchFamily="34" charset="0"/>
              </a:rPr>
              <a:t> need an Adult Harassment Policy?</a:t>
            </a:r>
            <a:br>
              <a:rPr lang="en-CA" sz="4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endParaRPr lang="en-CA" sz="4000" dirty="0">
              <a:solidFill>
                <a:srgbClr val="FFFFFF"/>
              </a:solidFill>
            </a:endParaRPr>
          </a:p>
        </p:txBody>
      </p:sp>
      <p:sp>
        <p:nvSpPr>
          <p:cNvPr id="3" name="Content Placeholder 2">
            <a:extLst>
              <a:ext uri="{FF2B5EF4-FFF2-40B4-BE49-F238E27FC236}">
                <a16:creationId xmlns:a16="http://schemas.microsoft.com/office/drawing/2014/main" id="{44E8DC7D-8713-BBDE-D8AC-1B56226D71D4}"/>
              </a:ext>
            </a:extLst>
          </p:cNvPr>
          <p:cNvSpPr>
            <a:spLocks noGrp="1"/>
          </p:cNvSpPr>
          <p:nvPr>
            <p:ph idx="1"/>
          </p:nvPr>
        </p:nvSpPr>
        <p:spPr>
          <a:xfrm>
            <a:off x="4582160" y="649480"/>
            <a:ext cx="6990079" cy="5546047"/>
          </a:xfrm>
        </p:spPr>
        <p:txBody>
          <a:bodyPr anchor="ctr">
            <a:normAutofit/>
          </a:bodyPr>
          <a:lstStyle/>
          <a:p>
            <a:pPr marL="342900" lvl="0" indent="-342900">
              <a:lnSpc>
                <a:spcPct val="100000"/>
              </a:lnSpc>
              <a:spcBef>
                <a:spcPts val="600"/>
              </a:spcBef>
              <a:spcAft>
                <a:spcPts val="600"/>
              </a:spcAft>
              <a:buFont typeface="Symbol" panose="05050102010706020507" pitchFamily="18" charset="2"/>
              <a:buChar char=""/>
            </a:pPr>
            <a:r>
              <a:rPr lang="en-CA" sz="2400" dirty="0">
                <a:effectLst/>
                <a:latin typeface="Arial" panose="020B0604020202020204" pitchFamily="34" charset="0"/>
                <a:ea typeface="Calibri" panose="020F0502020204030204" pitchFamily="34" charset="0"/>
                <a:cs typeface="Arial" panose="020B0604020202020204" pitchFamily="34" charset="0"/>
              </a:rPr>
              <a:t>To assist all CTFI members and staff in identifying and preventing harassment within the CTFI.</a:t>
            </a:r>
            <a:endParaRPr lang="en-CA"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0000"/>
              </a:lnSpc>
              <a:spcBef>
                <a:spcPts val="600"/>
              </a:spcBef>
              <a:spcAft>
                <a:spcPts val="600"/>
              </a:spcAft>
              <a:buFont typeface="Symbol" panose="05050102010706020507" pitchFamily="18" charset="2"/>
              <a:buChar char=""/>
            </a:pPr>
            <a:r>
              <a:rPr lang="en-CA" sz="2400" dirty="0">
                <a:effectLst/>
                <a:latin typeface="Arial" panose="020B0604020202020204" pitchFamily="34" charset="0"/>
                <a:ea typeface="Calibri" panose="020F0502020204030204" pitchFamily="34" charset="0"/>
                <a:cs typeface="Arial" panose="020B0604020202020204" pitchFamily="34" charset="0"/>
              </a:rPr>
              <a:t>To provide procedures for reporting, investigating, and resolving incidents and complaints. </a:t>
            </a:r>
            <a:endParaRPr lang="en-CA"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0000"/>
              </a:lnSpc>
              <a:spcBef>
                <a:spcPts val="600"/>
              </a:spcBef>
              <a:spcAft>
                <a:spcPts val="600"/>
              </a:spcAft>
              <a:buFont typeface="Symbol" panose="05050102010706020507" pitchFamily="18" charset="2"/>
              <a:buChar char=""/>
            </a:pPr>
            <a:r>
              <a:rPr lang="en-CA" sz="2400" dirty="0">
                <a:effectLst/>
                <a:latin typeface="Arial" panose="020B0604020202020204" pitchFamily="34" charset="0"/>
                <a:ea typeface="Calibri" panose="020F0502020204030204" pitchFamily="34" charset="0"/>
                <a:cs typeface="Arial" panose="020B0604020202020204" pitchFamily="34" charset="0"/>
              </a:rPr>
              <a:t>To maintain an environment that is free from harassment, abuse, and discrimination so that all its members and staff can feel safe, welcome, and respected, regardless of their individual or group characteristics.</a:t>
            </a:r>
            <a:endParaRPr lang="en-CA" sz="2400" dirty="0">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endParaRPr lang="en-CA" sz="2000" dirty="0"/>
          </a:p>
        </p:txBody>
      </p:sp>
    </p:spTree>
    <p:extLst>
      <p:ext uri="{BB962C8B-B14F-4D97-AF65-F5344CB8AC3E}">
        <p14:creationId xmlns:p14="http://schemas.microsoft.com/office/powerpoint/2010/main" val="3399738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9"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4"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B0DF6D0-D050-B3AB-F7B0-6820C0772C33}"/>
              </a:ext>
            </a:extLst>
          </p:cNvPr>
          <p:cNvSpPr>
            <a:spLocks noGrp="1"/>
          </p:cNvSpPr>
          <p:nvPr>
            <p:ph type="title"/>
          </p:nvPr>
        </p:nvSpPr>
        <p:spPr>
          <a:xfrm>
            <a:off x="466722" y="586855"/>
            <a:ext cx="3201366" cy="3387497"/>
          </a:xfrm>
        </p:spPr>
        <p:txBody>
          <a:bodyPr anchor="b">
            <a:normAutofit/>
          </a:bodyPr>
          <a:lstStyle/>
          <a:p>
            <a:pPr algn="ctr"/>
            <a:r>
              <a:rPr lang="en-CA" sz="4000" b="1" dirty="0">
                <a:solidFill>
                  <a:srgbClr val="FFFFFF"/>
                </a:solidFill>
                <a:effectLst/>
                <a:latin typeface="Calibri" panose="020F0502020204030204" pitchFamily="34" charset="0"/>
                <a:ea typeface="Calibri" panose="020F0502020204030204" pitchFamily="34" charset="0"/>
                <a:cs typeface="Arial" panose="020B0604020202020204" pitchFamily="34" charset="0"/>
              </a:rPr>
              <a:t>What is Harassment?</a:t>
            </a:r>
            <a:endParaRPr lang="en-CA" sz="4000" dirty="0">
              <a:solidFill>
                <a:srgbClr val="FFFFFF"/>
              </a:solidFill>
            </a:endParaRPr>
          </a:p>
        </p:txBody>
      </p:sp>
      <p:sp>
        <p:nvSpPr>
          <p:cNvPr id="35" name="Content Placeholder 2">
            <a:extLst>
              <a:ext uri="{FF2B5EF4-FFF2-40B4-BE49-F238E27FC236}">
                <a16:creationId xmlns:a16="http://schemas.microsoft.com/office/drawing/2014/main" id="{44E8DC7D-8713-BBDE-D8AC-1B56226D71D4}"/>
              </a:ext>
            </a:extLst>
          </p:cNvPr>
          <p:cNvSpPr>
            <a:spLocks noGrp="1"/>
          </p:cNvSpPr>
          <p:nvPr>
            <p:ph idx="1"/>
          </p:nvPr>
        </p:nvSpPr>
        <p:spPr>
          <a:xfrm>
            <a:off x="4628888" y="1495589"/>
            <a:ext cx="6968994" cy="4957526"/>
          </a:xfrm>
        </p:spPr>
        <p:txBody>
          <a:bodyPr anchor="ctr">
            <a:normAutofit/>
          </a:bodyPr>
          <a:lstStyle/>
          <a:p>
            <a:pPr marL="0" indent="0">
              <a:buNone/>
            </a:pPr>
            <a:r>
              <a:rPr lang="en-US" sz="2400" dirty="0">
                <a:effectLst/>
                <a:latin typeface="Arial" panose="020B0604020202020204" pitchFamily="34" charset="0"/>
                <a:ea typeface="Times New Roman" panose="02020603050405020304" pitchFamily="18" charset="0"/>
                <a:cs typeface="Times New Roman" panose="02020603050405020304" pitchFamily="18" charset="0"/>
              </a:rPr>
              <a:t>The term “harassment” is used in this policy to refer to </a:t>
            </a:r>
            <a:r>
              <a:rPr lang="en-CA" sz="2400" dirty="0">
                <a:effectLst/>
                <a:latin typeface="Arial" panose="020B0604020202020204" pitchFamily="34" charset="0"/>
                <a:ea typeface="Times New Roman" panose="02020603050405020304" pitchFamily="18" charset="0"/>
                <a:cs typeface="Times New Roman" panose="02020603050405020304" pitchFamily="18" charset="0"/>
              </a:rPr>
              <a:t>objectionable act(s), comment(s) or display(s) by a person that</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 is directed at another person or group, and that is known or ought reasonably to be known by the individual, to be unwelcome, unwanted, annoying, abusive, offensive, embarrassing, humiliating, demeaning, derogatory, discriminatory, disparaging, disturbing, distressing, intimidating, upsetting, perturbing, alarming, tormenting, terrorizing, or harmful to the other person or group. </a:t>
            </a:r>
          </a:p>
          <a:p>
            <a:pPr marL="0" indent="0">
              <a:buNone/>
            </a:pP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CA" sz="2000" dirty="0"/>
          </a:p>
        </p:txBody>
      </p:sp>
    </p:spTree>
    <p:extLst>
      <p:ext uri="{BB962C8B-B14F-4D97-AF65-F5344CB8AC3E}">
        <p14:creationId xmlns:p14="http://schemas.microsoft.com/office/powerpoint/2010/main" val="174661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B0DF6D0-D050-B3AB-F7B0-6820C0772C33}"/>
              </a:ext>
            </a:extLst>
          </p:cNvPr>
          <p:cNvSpPr>
            <a:spLocks noGrp="1"/>
          </p:cNvSpPr>
          <p:nvPr>
            <p:ph type="title"/>
          </p:nvPr>
        </p:nvSpPr>
        <p:spPr>
          <a:xfrm>
            <a:off x="466722" y="3255818"/>
            <a:ext cx="3201366" cy="718534"/>
          </a:xfrm>
        </p:spPr>
        <p:txBody>
          <a:bodyPr anchor="b">
            <a:normAutofit fontScale="90000"/>
          </a:bodyPr>
          <a:lstStyle/>
          <a:p>
            <a:pPr algn="ctr"/>
            <a:r>
              <a:rPr lang="en-CA" sz="4000" b="1" dirty="0">
                <a:solidFill>
                  <a:srgbClr val="FFFFFF"/>
                </a:solidFill>
                <a:latin typeface="Calibri" panose="020F0502020204030204" pitchFamily="34" charset="0"/>
                <a:ea typeface="Calibri" panose="020F0502020204030204" pitchFamily="34" charset="0"/>
                <a:cs typeface="Arial" panose="020B0604020202020204" pitchFamily="34" charset="0"/>
              </a:rPr>
              <a:t>Types of Harassment</a:t>
            </a:r>
          </a:p>
        </p:txBody>
      </p:sp>
      <p:sp>
        <p:nvSpPr>
          <p:cNvPr id="3" name="Content Placeholder 2">
            <a:extLst>
              <a:ext uri="{FF2B5EF4-FFF2-40B4-BE49-F238E27FC236}">
                <a16:creationId xmlns:a16="http://schemas.microsoft.com/office/drawing/2014/main" id="{44E8DC7D-8713-BBDE-D8AC-1B56226D71D4}"/>
              </a:ext>
            </a:extLst>
          </p:cNvPr>
          <p:cNvSpPr>
            <a:spLocks noGrp="1"/>
          </p:cNvSpPr>
          <p:nvPr>
            <p:ph idx="1"/>
          </p:nvPr>
        </p:nvSpPr>
        <p:spPr>
          <a:xfrm>
            <a:off x="4551089" y="1828800"/>
            <a:ext cx="6850885" cy="4836617"/>
          </a:xfrm>
        </p:spPr>
        <p:txBody>
          <a:bodyPr anchor="ctr">
            <a:normAutofit/>
          </a:bodyPr>
          <a:lstStyle/>
          <a:p>
            <a:pPr marL="342900" lvl="0" indent="-342900">
              <a:lnSpc>
                <a:spcPct val="100000"/>
              </a:lnSpc>
              <a:spcBef>
                <a:spcPts val="600"/>
              </a:spcBef>
              <a:buFont typeface="Symbol" panose="05050102010706020507" pitchFamily="18" charset="2"/>
              <a:buChar char=""/>
            </a:pPr>
            <a:r>
              <a:rPr lang="en-US" sz="2200" b="1" dirty="0">
                <a:effectLst/>
                <a:latin typeface="Arial" panose="020B0604020202020204" pitchFamily="34" charset="0"/>
                <a:ea typeface="Times New Roman" panose="02020603050405020304" pitchFamily="18" charset="0"/>
                <a:cs typeface="Times New Roman" panose="02020603050405020304" pitchFamily="18" charset="0"/>
              </a:rPr>
              <a:t>Bullying</a:t>
            </a:r>
            <a:r>
              <a:rPr lang="en-US" sz="2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CA"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600"/>
              </a:spcBef>
              <a:buFont typeface="Symbol" panose="05050102010706020507" pitchFamily="18" charset="2"/>
              <a:buChar char=""/>
            </a:pPr>
            <a:r>
              <a:rPr lang="en-US" sz="2200" b="1" dirty="0">
                <a:effectLst/>
                <a:latin typeface="Arial" panose="020B0604020202020204" pitchFamily="34" charset="0"/>
                <a:ea typeface="Times New Roman" panose="02020603050405020304" pitchFamily="18" charset="0"/>
                <a:cs typeface="Times New Roman" panose="02020603050405020304" pitchFamily="18" charset="0"/>
              </a:rPr>
              <a:t>Discrimination</a:t>
            </a:r>
            <a:r>
              <a:rPr lang="en-US" sz="2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CA"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600"/>
              </a:spcBef>
              <a:buFont typeface="Symbol" panose="05050102010706020507" pitchFamily="18" charset="2"/>
              <a:buChar char=""/>
            </a:pPr>
            <a:r>
              <a:rPr lang="en-US" sz="2200" b="1" dirty="0">
                <a:effectLst/>
                <a:latin typeface="Arial" panose="020B0604020202020204" pitchFamily="34" charset="0"/>
                <a:ea typeface="Times New Roman" panose="02020603050405020304" pitchFamily="18" charset="0"/>
                <a:cs typeface="Times New Roman" panose="02020603050405020304" pitchFamily="18" charset="0"/>
              </a:rPr>
              <a:t>Emotional abuse </a:t>
            </a:r>
            <a:endParaRPr lang="en-CA"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600"/>
              </a:spcBef>
              <a:buFont typeface="Symbol" panose="05050102010706020507" pitchFamily="18" charset="2"/>
              <a:buChar char=""/>
            </a:pPr>
            <a:r>
              <a:rPr lang="en-US" sz="2200" b="1" dirty="0">
                <a:effectLst/>
                <a:latin typeface="Arial" panose="020B0604020202020204" pitchFamily="34" charset="0"/>
                <a:ea typeface="Times New Roman" panose="02020603050405020304" pitchFamily="18" charset="0"/>
                <a:cs typeface="Times New Roman" panose="02020603050405020304" pitchFamily="18" charset="0"/>
              </a:rPr>
              <a:t>Ostracism</a:t>
            </a:r>
            <a:r>
              <a:rPr lang="en-US" sz="2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CA"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600"/>
              </a:spcBef>
              <a:buFont typeface="Symbol" panose="05050102010706020507" pitchFamily="18" charset="2"/>
              <a:buChar char=""/>
            </a:pPr>
            <a:r>
              <a:rPr lang="en-US" sz="2200" b="1" dirty="0">
                <a:effectLst/>
                <a:latin typeface="Arial" panose="020B0604020202020204" pitchFamily="34" charset="0"/>
                <a:ea typeface="Times New Roman" panose="02020603050405020304" pitchFamily="18" charset="0"/>
                <a:cs typeface="Times New Roman" panose="02020603050405020304" pitchFamily="18" charset="0"/>
              </a:rPr>
              <a:t>Physical abuse/mistreatment</a:t>
            </a:r>
            <a:r>
              <a:rPr lang="en-US" sz="2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CA"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600"/>
              </a:spcBef>
              <a:buFont typeface="Symbol" panose="05050102010706020507" pitchFamily="18" charset="2"/>
              <a:buChar char=""/>
            </a:pPr>
            <a:r>
              <a:rPr lang="en-US" sz="2200" b="1" dirty="0">
                <a:effectLst/>
                <a:latin typeface="Arial" panose="020B0604020202020204" pitchFamily="34" charset="0"/>
                <a:ea typeface="Times New Roman" panose="02020603050405020304" pitchFamily="18" charset="0"/>
                <a:cs typeface="Times New Roman" panose="02020603050405020304" pitchFamily="18" charset="0"/>
              </a:rPr>
              <a:t>Psychological abuse</a:t>
            </a:r>
            <a:r>
              <a:rPr lang="en-US" sz="2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CA"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600"/>
              </a:spcBef>
              <a:buFont typeface="Symbol" panose="05050102010706020507" pitchFamily="18" charset="2"/>
              <a:buChar char=""/>
            </a:pPr>
            <a:r>
              <a:rPr lang="en-US" sz="2200" b="1" i="1" dirty="0">
                <a:effectLst/>
                <a:latin typeface="Arial" panose="020B0604020202020204" pitchFamily="34" charset="0"/>
                <a:ea typeface="Times New Roman" panose="02020603050405020304" pitchFamily="18" charset="0"/>
                <a:cs typeface="Times New Roman" panose="02020603050405020304" pitchFamily="18" charset="0"/>
              </a:rPr>
              <a:t>Quid pro quo </a:t>
            </a:r>
            <a:r>
              <a:rPr lang="en-US" sz="2200" b="1" dirty="0">
                <a:effectLst/>
                <a:latin typeface="Arial" panose="020B0604020202020204" pitchFamily="34" charset="0"/>
                <a:ea typeface="Times New Roman" panose="02020603050405020304" pitchFamily="18" charset="0"/>
                <a:cs typeface="Times New Roman" panose="02020603050405020304" pitchFamily="18" charset="0"/>
              </a:rPr>
              <a:t>harassment</a:t>
            </a:r>
            <a:r>
              <a:rPr lang="en-US" sz="2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CA"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600"/>
              </a:spcBef>
              <a:buFont typeface="Symbol" panose="05050102010706020507" pitchFamily="18" charset="2"/>
              <a:buChar char=""/>
            </a:pPr>
            <a:r>
              <a:rPr lang="en-US" sz="2200" b="1" dirty="0">
                <a:effectLst/>
                <a:latin typeface="Arial" panose="020B0604020202020204" pitchFamily="34" charset="0"/>
                <a:ea typeface="Times New Roman" panose="02020603050405020304" pitchFamily="18" charset="0"/>
                <a:cs typeface="Times New Roman" panose="02020603050405020304" pitchFamily="18" charset="0"/>
              </a:rPr>
              <a:t>Sexual assault </a:t>
            </a:r>
            <a:endParaRPr lang="en-CA"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600"/>
              </a:spcBef>
              <a:buFont typeface="Symbol" panose="05050102010706020507" pitchFamily="18" charset="2"/>
              <a:buChar char=""/>
            </a:pPr>
            <a:r>
              <a:rPr lang="en-US" sz="2200" b="1" dirty="0">
                <a:effectLst/>
                <a:latin typeface="Arial" panose="020B0604020202020204" pitchFamily="34" charset="0"/>
                <a:ea typeface="Times New Roman" panose="02020603050405020304" pitchFamily="18" charset="0"/>
                <a:cs typeface="Times New Roman" panose="02020603050405020304" pitchFamily="18" charset="0"/>
              </a:rPr>
              <a:t>Sexual harassment</a:t>
            </a:r>
            <a:r>
              <a:rPr lang="en-US" sz="22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200" b="1" i="1" dirty="0">
                <a:effectLst/>
                <a:latin typeface="Arial" panose="020B0604020202020204" pitchFamily="34" charset="0"/>
                <a:ea typeface="Times New Roman" panose="02020603050405020304" pitchFamily="18" charset="0"/>
                <a:cs typeface="Times New Roman" panose="02020603050405020304" pitchFamily="18" charset="0"/>
              </a:rPr>
              <a:t>sexual coercion</a:t>
            </a:r>
            <a:r>
              <a:rPr lang="en-US" sz="22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200" b="1" i="1" dirty="0">
                <a:effectLst/>
                <a:latin typeface="Arial" panose="020B0604020202020204" pitchFamily="34" charset="0"/>
                <a:ea typeface="Times New Roman" panose="02020603050405020304" pitchFamily="18" charset="0"/>
                <a:cs typeface="Times New Roman" panose="02020603050405020304" pitchFamily="18" charset="0"/>
              </a:rPr>
              <a:t>unwanted sexual attention</a:t>
            </a:r>
            <a:r>
              <a:rPr lang="en-US" sz="22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200" b="1" i="1" dirty="0">
                <a:effectLst/>
                <a:latin typeface="Arial" panose="020B0604020202020204" pitchFamily="34" charset="0"/>
                <a:ea typeface="Times New Roman" panose="02020603050405020304" pitchFamily="18" charset="0"/>
                <a:cs typeface="Times New Roman" panose="02020603050405020304" pitchFamily="18" charset="0"/>
              </a:rPr>
              <a:t>gender harassment</a:t>
            </a:r>
            <a:r>
              <a:rPr lang="en-US" sz="2200" b="1" dirty="0">
                <a:effectLst/>
                <a:latin typeface="Arial" panose="020B0604020202020204" pitchFamily="34" charset="0"/>
                <a:ea typeface="Times New Roman" panose="02020603050405020304" pitchFamily="18" charset="0"/>
                <a:cs typeface="Times New Roman" panose="02020603050405020304" pitchFamily="18" charset="0"/>
              </a:rPr>
              <a:t>)</a:t>
            </a:r>
            <a:endParaRPr lang="en-CA"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600"/>
              </a:spcBef>
              <a:buFont typeface="Symbol" panose="05050102010706020507" pitchFamily="18" charset="2"/>
              <a:buChar char=""/>
            </a:pPr>
            <a:r>
              <a:rPr lang="en-US" sz="2200" b="1" dirty="0">
                <a:effectLst/>
                <a:latin typeface="Arial" panose="020B0604020202020204" pitchFamily="34" charset="0"/>
                <a:ea typeface="Times New Roman" panose="02020603050405020304" pitchFamily="18" charset="0"/>
                <a:cs typeface="Times New Roman" panose="02020603050405020304" pitchFamily="18" charset="0"/>
              </a:rPr>
              <a:t>Stalking</a:t>
            </a:r>
            <a:endParaRPr lang="en-CA"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CA" sz="2000" dirty="0"/>
          </a:p>
        </p:txBody>
      </p:sp>
      <p:sp>
        <p:nvSpPr>
          <p:cNvPr id="5" name="TextBox 4">
            <a:extLst>
              <a:ext uri="{FF2B5EF4-FFF2-40B4-BE49-F238E27FC236}">
                <a16:creationId xmlns:a16="http://schemas.microsoft.com/office/drawing/2014/main" id="{6D3B9176-D7FD-A30B-27F3-4F17D89E2B16}"/>
              </a:ext>
            </a:extLst>
          </p:cNvPr>
          <p:cNvSpPr txBox="1"/>
          <p:nvPr/>
        </p:nvSpPr>
        <p:spPr>
          <a:xfrm>
            <a:off x="4501500" y="432069"/>
            <a:ext cx="6168682" cy="160043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There are many forms of harassment. Those include, but are not limited to, the following (for a complete explanation of these terms refer to Section 1.1 of the </a:t>
            </a:r>
            <a:r>
              <a:rPr kumimoji="0" lang="en-US" sz="2000" b="0" i="1"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CTFI Adult Harassment Policy</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a:t>
            </a:r>
            <a:br>
              <a:rPr kumimoji="0" lang="en-CA"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endParaRPr kumimoji="0" lang="en-CA"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0337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6">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8">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0">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2">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4">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16">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CCCCE1C-CE83-5C3F-27F8-0F3158BA546E}"/>
              </a:ext>
            </a:extLst>
          </p:cNvPr>
          <p:cNvSpPr>
            <a:spLocks noGrp="1"/>
          </p:cNvSpPr>
          <p:nvPr>
            <p:ph type="title"/>
          </p:nvPr>
        </p:nvSpPr>
        <p:spPr>
          <a:xfrm>
            <a:off x="4162567" y="818984"/>
            <a:ext cx="6714699" cy="3178689"/>
          </a:xfrm>
        </p:spPr>
        <p:txBody>
          <a:bodyPr vert="horz" lIns="91440" tIns="45720" rIns="91440" bIns="45720" rtlCol="0" anchor="b">
            <a:normAutofit/>
          </a:bodyPr>
          <a:lstStyle/>
          <a:p>
            <a:r>
              <a:rPr lang="en-US" sz="4800" kern="1200" dirty="0">
                <a:solidFill>
                  <a:srgbClr val="FFFFFF"/>
                </a:solidFill>
                <a:latin typeface="+mn-lt"/>
                <a:ea typeface="+mj-ea"/>
                <a:cs typeface="+mj-cs"/>
              </a:rPr>
              <a:t>RESPONSIBILITY</a:t>
            </a:r>
          </a:p>
        </p:txBody>
      </p:sp>
      <p:sp>
        <p:nvSpPr>
          <p:cNvPr id="21" name="Rectangle 20">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03000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B0DF6D0-D050-B3AB-F7B0-6820C0772C33}"/>
              </a:ext>
            </a:extLst>
          </p:cNvPr>
          <p:cNvSpPr>
            <a:spLocks noGrp="1"/>
          </p:cNvSpPr>
          <p:nvPr>
            <p:ph type="title"/>
          </p:nvPr>
        </p:nvSpPr>
        <p:spPr>
          <a:xfrm>
            <a:off x="193007" y="2250552"/>
            <a:ext cx="3571104" cy="718534"/>
          </a:xfrm>
        </p:spPr>
        <p:txBody>
          <a:bodyPr anchor="b">
            <a:normAutofit fontScale="90000"/>
          </a:bodyPr>
          <a:lstStyle/>
          <a:p>
            <a:pPr algn="ctr"/>
            <a:r>
              <a:rPr lang="en-CA" sz="4000" b="1" dirty="0">
                <a:solidFill>
                  <a:srgbClr val="FFFFFF"/>
                </a:solidFill>
                <a:latin typeface="Calibri" panose="020F0502020204030204" pitchFamily="34" charset="0"/>
                <a:ea typeface="Calibri" panose="020F0502020204030204" pitchFamily="34" charset="0"/>
                <a:cs typeface="Arial" panose="020B0604020202020204" pitchFamily="34" charset="0"/>
              </a:rPr>
              <a:t>RESPONSIBILITIES</a:t>
            </a:r>
          </a:p>
        </p:txBody>
      </p:sp>
      <p:sp>
        <p:nvSpPr>
          <p:cNvPr id="3" name="Content Placeholder 2">
            <a:extLst>
              <a:ext uri="{FF2B5EF4-FFF2-40B4-BE49-F238E27FC236}">
                <a16:creationId xmlns:a16="http://schemas.microsoft.com/office/drawing/2014/main" id="{44E8DC7D-8713-BBDE-D8AC-1B56226D71D4}"/>
              </a:ext>
            </a:extLst>
          </p:cNvPr>
          <p:cNvSpPr>
            <a:spLocks noGrp="1"/>
          </p:cNvSpPr>
          <p:nvPr>
            <p:ph idx="1"/>
          </p:nvPr>
        </p:nvSpPr>
        <p:spPr>
          <a:xfrm>
            <a:off x="4528457" y="870857"/>
            <a:ext cx="6945086" cy="5663931"/>
          </a:xfrm>
        </p:spPr>
        <p:txBody>
          <a:bodyPr anchor="ctr">
            <a:normAutofit/>
          </a:bodyPr>
          <a:lstStyle/>
          <a:p>
            <a:pPr marL="0" lvl="0" indent="0" algn="ctr">
              <a:lnSpc>
                <a:spcPct val="100000"/>
              </a:lnSpc>
              <a:spcBef>
                <a:spcPts val="600"/>
              </a:spcBef>
              <a:buNone/>
            </a:pPr>
            <a:r>
              <a:rPr lang="en-CA" sz="2400" b="1" dirty="0">
                <a:effectLst/>
                <a:latin typeface="Arial" panose="020B0604020202020204" pitchFamily="34" charset="0"/>
                <a:ea typeface="Calibri" panose="020F0502020204030204" pitchFamily="34" charset="0"/>
                <a:cs typeface="Arial" panose="020B0604020202020204" pitchFamily="34" charset="0"/>
              </a:rPr>
              <a:t>CTFI Members and Staff </a:t>
            </a:r>
          </a:p>
          <a:p>
            <a:pPr marL="0" lvl="0" indent="0" algn="ctr">
              <a:lnSpc>
                <a:spcPct val="100000"/>
              </a:lnSpc>
              <a:spcBef>
                <a:spcPts val="600"/>
              </a:spcBef>
              <a:buNone/>
            </a:pPr>
            <a:r>
              <a:rPr lang="en-CA" sz="2400" b="1" dirty="0">
                <a:effectLst/>
                <a:latin typeface="Arial" panose="020B0604020202020204" pitchFamily="34" charset="0"/>
                <a:ea typeface="Calibri" panose="020F0502020204030204" pitchFamily="34" charset="0"/>
                <a:cs typeface="Arial" panose="020B0604020202020204" pitchFamily="34" charset="0"/>
              </a:rPr>
              <a:t>have the following responsibilities:</a:t>
            </a:r>
          </a:p>
          <a:p>
            <a:pPr marL="0" lvl="0" indent="0" algn="ctr">
              <a:lnSpc>
                <a:spcPct val="100000"/>
              </a:lnSpc>
              <a:spcBef>
                <a:spcPts val="0"/>
              </a:spcBef>
              <a:buNone/>
            </a:pPr>
            <a:endParaRPr lang="en-CA" sz="20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0000"/>
              </a:lnSpc>
              <a:spcBef>
                <a:spcPts val="0"/>
              </a:spcBef>
              <a:spcAft>
                <a:spcPts val="600"/>
              </a:spcAft>
            </a:pPr>
            <a:r>
              <a:rPr lang="en-CA" sz="2400" dirty="0">
                <a:effectLst/>
                <a:latin typeface="Arial" panose="020B0604020202020204" pitchFamily="34" charset="0"/>
                <a:ea typeface="Calibri" panose="020F0502020204030204" pitchFamily="34" charset="0"/>
                <a:cs typeface="Arial" panose="020B0604020202020204" pitchFamily="34" charset="0"/>
              </a:rPr>
              <a:t>They must abstain from causing or participating in any form of harassment. </a:t>
            </a:r>
            <a:endParaRPr lang="en-CA" sz="24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0000"/>
              </a:lnSpc>
              <a:spcBef>
                <a:spcPts val="600"/>
              </a:spcBef>
              <a:spcAft>
                <a:spcPts val="600"/>
              </a:spcAft>
            </a:pPr>
            <a:r>
              <a:rPr lang="en-CA" sz="2400" dirty="0">
                <a:effectLst/>
                <a:latin typeface="Arial" panose="020B0604020202020204" pitchFamily="34" charset="0"/>
                <a:ea typeface="Calibri" panose="020F0502020204030204" pitchFamily="34" charset="0"/>
                <a:cs typeface="Arial" panose="020B0604020202020204" pitchFamily="34" charset="0"/>
              </a:rPr>
              <a:t>They are required and expected to comply with the policy and promote it through exemplary behaviour.</a:t>
            </a:r>
            <a:endParaRPr lang="en-CA" sz="2400" dirty="0">
              <a:effectLst/>
              <a:latin typeface="Arial" panose="020B0604020202020204" pitchFamily="34" charset="0"/>
              <a:ea typeface="Calibri" panose="020F0502020204030204" pitchFamily="34" charset="0"/>
              <a:cs typeface="Times New Roman" panose="02020603050405020304" pitchFamily="18" charset="0"/>
            </a:endParaRPr>
          </a:p>
          <a:p>
            <a:pPr marL="0" indent="0">
              <a:lnSpc>
                <a:spcPct val="107000"/>
              </a:lnSpc>
              <a:spcAft>
                <a:spcPts val="1200"/>
              </a:spcAft>
              <a:buNone/>
            </a:pPr>
            <a:r>
              <a:rPr lang="en-CA" sz="1800" b="1" dirty="0">
                <a:effectLst/>
                <a:latin typeface="Calibri" panose="020F0502020204030204" pitchFamily="34" charset="0"/>
                <a:ea typeface="Calibri" panose="020F0502020204030204" pitchFamily="34" charset="0"/>
                <a:cs typeface="Arial" panose="020B0604020202020204" pitchFamily="34" charset="0"/>
              </a:rPr>
              <a:t>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CA" sz="2000" dirty="0"/>
          </a:p>
        </p:txBody>
      </p:sp>
      <p:sp>
        <p:nvSpPr>
          <p:cNvPr id="4" name="Title 1">
            <a:extLst>
              <a:ext uri="{FF2B5EF4-FFF2-40B4-BE49-F238E27FC236}">
                <a16:creationId xmlns:a16="http://schemas.microsoft.com/office/drawing/2014/main" id="{8DEB9015-3AD5-051E-0CA7-3D962E6E2118}"/>
              </a:ext>
            </a:extLst>
          </p:cNvPr>
          <p:cNvSpPr txBox="1">
            <a:spLocks/>
          </p:cNvSpPr>
          <p:nvPr/>
        </p:nvSpPr>
        <p:spPr>
          <a:xfrm>
            <a:off x="193007" y="3139220"/>
            <a:ext cx="3571104" cy="1216791"/>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CA" sz="2800" b="1" i="0" u="none" strike="noStrike" kern="120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Arial" panose="020B0604020202020204" pitchFamily="34" charset="0"/>
              </a:rPr>
              <a:t>MEMBERS</a:t>
            </a:r>
            <a:br>
              <a:rPr kumimoji="0" lang="en-CA" sz="2800" b="1" i="0" u="none" strike="noStrike" kern="120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Arial" panose="020B0604020202020204" pitchFamily="34" charset="0"/>
              </a:rPr>
            </a:br>
            <a:r>
              <a:rPr kumimoji="0" lang="en-CA" sz="2800" b="1" i="0" u="none" strike="noStrike" kern="120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Arial" panose="020B0604020202020204" pitchFamily="34" charset="0"/>
              </a:rPr>
              <a:t>&amp;</a:t>
            </a: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en-CA" sz="2800" b="1" i="0" u="none" strike="noStrike" kern="120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Arial" panose="020B0604020202020204" pitchFamily="34" charset="0"/>
              </a:rPr>
              <a:t>STAFF</a:t>
            </a:r>
          </a:p>
        </p:txBody>
      </p:sp>
    </p:spTree>
    <p:extLst>
      <p:ext uri="{BB962C8B-B14F-4D97-AF65-F5344CB8AC3E}">
        <p14:creationId xmlns:p14="http://schemas.microsoft.com/office/powerpoint/2010/main" val="533456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B0DF6D0-D050-B3AB-F7B0-6820C0772C33}"/>
              </a:ext>
            </a:extLst>
          </p:cNvPr>
          <p:cNvSpPr>
            <a:spLocks noGrp="1"/>
          </p:cNvSpPr>
          <p:nvPr>
            <p:ph type="title"/>
          </p:nvPr>
        </p:nvSpPr>
        <p:spPr>
          <a:xfrm>
            <a:off x="193007" y="2250552"/>
            <a:ext cx="3571104" cy="718534"/>
          </a:xfrm>
        </p:spPr>
        <p:txBody>
          <a:bodyPr anchor="b">
            <a:normAutofit fontScale="90000"/>
          </a:bodyPr>
          <a:lstStyle/>
          <a:p>
            <a:pPr algn="ctr"/>
            <a:r>
              <a:rPr lang="en-CA" sz="4000" b="1" dirty="0">
                <a:solidFill>
                  <a:srgbClr val="FFFFFF"/>
                </a:solidFill>
                <a:latin typeface="Calibri" panose="020F0502020204030204" pitchFamily="34" charset="0"/>
                <a:ea typeface="Calibri" panose="020F0502020204030204" pitchFamily="34" charset="0"/>
                <a:cs typeface="Arial" panose="020B0604020202020204" pitchFamily="34" charset="0"/>
              </a:rPr>
              <a:t>RESPONSIBILITIES</a:t>
            </a:r>
          </a:p>
        </p:txBody>
      </p:sp>
      <p:sp>
        <p:nvSpPr>
          <p:cNvPr id="3" name="Content Placeholder 2">
            <a:extLst>
              <a:ext uri="{FF2B5EF4-FFF2-40B4-BE49-F238E27FC236}">
                <a16:creationId xmlns:a16="http://schemas.microsoft.com/office/drawing/2014/main" id="{44E8DC7D-8713-BBDE-D8AC-1B56226D71D4}"/>
              </a:ext>
            </a:extLst>
          </p:cNvPr>
          <p:cNvSpPr>
            <a:spLocks noGrp="1"/>
          </p:cNvSpPr>
          <p:nvPr>
            <p:ph idx="1"/>
          </p:nvPr>
        </p:nvSpPr>
        <p:spPr>
          <a:xfrm>
            <a:off x="4482218" y="774910"/>
            <a:ext cx="6988628" cy="5328455"/>
          </a:xfrm>
        </p:spPr>
        <p:txBody>
          <a:bodyPr anchor="ctr">
            <a:noAutofit/>
          </a:bodyPr>
          <a:lstStyle/>
          <a:p>
            <a:pPr marL="0" lvl="0" indent="0" algn="ctr">
              <a:lnSpc>
                <a:spcPct val="100000"/>
              </a:lnSpc>
              <a:spcBef>
                <a:spcPts val="600"/>
              </a:spcBef>
              <a:buNone/>
            </a:pPr>
            <a:r>
              <a:rPr lang="en-CA" sz="2400" b="1" dirty="0">
                <a:effectLst/>
                <a:latin typeface="Arial" panose="020B0604020202020204" pitchFamily="34" charset="0"/>
                <a:ea typeface="Calibri" panose="020F0502020204030204" pitchFamily="34" charset="0"/>
                <a:cs typeface="Arial" panose="020B0604020202020204" pitchFamily="34" charset="0"/>
              </a:rPr>
              <a:t>CTFI Instructors </a:t>
            </a:r>
          </a:p>
          <a:p>
            <a:pPr marL="0" lvl="0" indent="0" algn="ctr">
              <a:lnSpc>
                <a:spcPct val="100000"/>
              </a:lnSpc>
              <a:spcBef>
                <a:spcPts val="600"/>
              </a:spcBef>
              <a:buNone/>
            </a:pPr>
            <a:r>
              <a:rPr lang="en-CA" sz="2400" b="1" dirty="0">
                <a:effectLst/>
                <a:latin typeface="Arial" panose="020B0604020202020204" pitchFamily="34" charset="0"/>
                <a:ea typeface="Calibri" panose="020F0502020204030204" pitchFamily="34" charset="0"/>
                <a:cs typeface="Arial" panose="020B0604020202020204" pitchFamily="34" charset="0"/>
              </a:rPr>
              <a:t>have the following responsibilities:</a:t>
            </a:r>
          </a:p>
          <a:p>
            <a:pPr marL="0" lvl="0" indent="0" algn="ctr">
              <a:lnSpc>
                <a:spcPct val="100000"/>
              </a:lnSpc>
              <a:spcBef>
                <a:spcPts val="0"/>
              </a:spcBef>
              <a:buNone/>
            </a:pPr>
            <a:endParaRPr lang="en-CA" sz="20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0000"/>
              </a:lnSpc>
              <a:spcBef>
                <a:spcPts val="0"/>
              </a:spcBef>
            </a:pPr>
            <a:r>
              <a:rPr lang="en-CA" sz="2200" dirty="0">
                <a:effectLst/>
                <a:latin typeface="Arial" panose="020B0604020202020204" pitchFamily="34" charset="0"/>
                <a:ea typeface="Calibri" panose="020F0502020204030204" pitchFamily="34" charset="0"/>
                <a:cs typeface="Arial" panose="020B0604020202020204" pitchFamily="34" charset="0"/>
              </a:rPr>
              <a:t>They are responsible for providing a training   environment that is free from any form of harassment.</a:t>
            </a:r>
            <a:endParaRPr lang="en-CA" sz="22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0000"/>
              </a:lnSpc>
              <a:spcBef>
                <a:spcPts val="600"/>
              </a:spcBef>
            </a:pPr>
            <a:r>
              <a:rPr lang="en-CA" sz="2200" dirty="0">
                <a:effectLst/>
                <a:latin typeface="Arial" panose="020B0604020202020204" pitchFamily="34" charset="0"/>
                <a:ea typeface="Calibri" panose="020F0502020204030204" pitchFamily="34" charset="0"/>
                <a:cs typeface="Arial" panose="020B0604020202020204" pitchFamily="34" charset="0"/>
              </a:rPr>
              <a:t>They are responsible for addressing incidents of harassment that come to their attention.</a:t>
            </a:r>
            <a:endParaRPr lang="en-CA" sz="22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0000"/>
              </a:lnSpc>
              <a:spcBef>
                <a:spcPts val="600"/>
              </a:spcBef>
            </a:pPr>
            <a:r>
              <a:rPr lang="en-CA" sz="2200" dirty="0">
                <a:effectLst/>
                <a:latin typeface="Arial" panose="020B0604020202020204" pitchFamily="34" charset="0"/>
                <a:ea typeface="Calibri" panose="020F0502020204030204" pitchFamily="34" charset="0"/>
                <a:cs typeface="Arial" panose="020B0604020202020204" pitchFamily="34" charset="0"/>
              </a:rPr>
              <a:t>Depending on the severity of the incident, they may handle the complaint made by a member or staff within their school or report it to the appropriate CTFI authority (See Section 4.1 and Flowchart in APPENDIX H of </a:t>
            </a:r>
            <a:r>
              <a:rPr lang="en-CA" sz="2200" dirty="0">
                <a:latin typeface="Arial" panose="020B0604020202020204" pitchFamily="34" charset="0"/>
                <a:ea typeface="Calibri" panose="020F0502020204030204" pitchFamily="34" charset="0"/>
                <a:cs typeface="Arial" panose="020B0604020202020204" pitchFamily="34" charset="0"/>
              </a:rPr>
              <a:t>the P</a:t>
            </a:r>
            <a:r>
              <a:rPr lang="en-CA" sz="2200" dirty="0">
                <a:effectLst/>
                <a:latin typeface="Arial" panose="020B0604020202020204" pitchFamily="34" charset="0"/>
                <a:ea typeface="Calibri" panose="020F0502020204030204" pitchFamily="34" charset="0"/>
                <a:cs typeface="Arial" panose="020B0604020202020204" pitchFamily="34" charset="0"/>
              </a:rPr>
              <a:t>olicy for further details).</a:t>
            </a:r>
            <a:endParaRPr lang="en-CA" sz="22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0000"/>
              </a:lnSpc>
              <a:spcBef>
                <a:spcPts val="600"/>
              </a:spcBef>
            </a:pPr>
            <a:r>
              <a:rPr lang="en-CA" sz="2200" dirty="0">
                <a:effectLst/>
                <a:latin typeface="Arial" panose="020B0604020202020204" pitchFamily="34" charset="0"/>
                <a:ea typeface="Calibri" panose="020F0502020204030204" pitchFamily="34" charset="0"/>
              </a:rPr>
              <a:t>They are required and expected to comply with the Policy and promote it through exemplary behaviour. </a:t>
            </a:r>
            <a:endParaRPr lang="en-CA" sz="2200" dirty="0"/>
          </a:p>
        </p:txBody>
      </p:sp>
      <p:sp>
        <p:nvSpPr>
          <p:cNvPr id="4" name="Title 1">
            <a:extLst>
              <a:ext uri="{FF2B5EF4-FFF2-40B4-BE49-F238E27FC236}">
                <a16:creationId xmlns:a16="http://schemas.microsoft.com/office/drawing/2014/main" id="{8DEB9015-3AD5-051E-0CA7-3D962E6E2118}"/>
              </a:ext>
            </a:extLst>
          </p:cNvPr>
          <p:cNvSpPr txBox="1">
            <a:spLocks/>
          </p:cNvSpPr>
          <p:nvPr/>
        </p:nvSpPr>
        <p:spPr>
          <a:xfrm>
            <a:off x="-8227" y="3017450"/>
            <a:ext cx="4037834" cy="718534"/>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CA" sz="2800" b="1" i="0" u="none" strike="noStrike" kern="120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Arial" panose="020B0604020202020204" pitchFamily="34" charset="0"/>
              </a:rPr>
              <a:t>INSTRUCTORS</a:t>
            </a:r>
          </a:p>
        </p:txBody>
      </p:sp>
    </p:spTree>
    <p:extLst>
      <p:ext uri="{BB962C8B-B14F-4D97-AF65-F5344CB8AC3E}">
        <p14:creationId xmlns:p14="http://schemas.microsoft.com/office/powerpoint/2010/main" val="1389858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B0DF6D0-D050-B3AB-F7B0-6820C0772C33}"/>
              </a:ext>
            </a:extLst>
          </p:cNvPr>
          <p:cNvSpPr>
            <a:spLocks noGrp="1"/>
          </p:cNvSpPr>
          <p:nvPr>
            <p:ph type="title"/>
          </p:nvPr>
        </p:nvSpPr>
        <p:spPr>
          <a:xfrm>
            <a:off x="193007" y="2250552"/>
            <a:ext cx="3571104" cy="718534"/>
          </a:xfrm>
        </p:spPr>
        <p:txBody>
          <a:bodyPr anchor="b">
            <a:normAutofit fontScale="90000"/>
          </a:bodyPr>
          <a:lstStyle/>
          <a:p>
            <a:pPr algn="ctr"/>
            <a:r>
              <a:rPr lang="en-CA" sz="4000" b="1" dirty="0">
                <a:solidFill>
                  <a:srgbClr val="FFFFFF"/>
                </a:solidFill>
                <a:latin typeface="Calibri" panose="020F0502020204030204" pitchFamily="34" charset="0"/>
                <a:ea typeface="Calibri" panose="020F0502020204030204" pitchFamily="34" charset="0"/>
                <a:cs typeface="Arial" panose="020B0604020202020204" pitchFamily="34" charset="0"/>
              </a:rPr>
              <a:t>RESPONSIBILITIES</a:t>
            </a:r>
          </a:p>
        </p:txBody>
      </p:sp>
      <p:sp>
        <p:nvSpPr>
          <p:cNvPr id="3" name="Content Placeholder 2">
            <a:extLst>
              <a:ext uri="{FF2B5EF4-FFF2-40B4-BE49-F238E27FC236}">
                <a16:creationId xmlns:a16="http://schemas.microsoft.com/office/drawing/2014/main" id="{44E8DC7D-8713-BBDE-D8AC-1B56226D71D4}"/>
              </a:ext>
            </a:extLst>
          </p:cNvPr>
          <p:cNvSpPr>
            <a:spLocks noGrp="1"/>
          </p:cNvSpPr>
          <p:nvPr>
            <p:ph idx="1"/>
          </p:nvPr>
        </p:nvSpPr>
        <p:spPr>
          <a:xfrm>
            <a:off x="4525761" y="758741"/>
            <a:ext cx="6901542" cy="5954485"/>
          </a:xfrm>
        </p:spPr>
        <p:txBody>
          <a:bodyPr anchor="ctr">
            <a:normAutofit lnSpcReduction="10000"/>
          </a:bodyPr>
          <a:lstStyle/>
          <a:p>
            <a:pPr marL="0" lvl="0" indent="0" algn="ctr">
              <a:lnSpc>
                <a:spcPct val="100000"/>
              </a:lnSpc>
              <a:spcBef>
                <a:spcPts val="0"/>
              </a:spcBef>
              <a:spcAft>
                <a:spcPts val="600"/>
              </a:spcAft>
              <a:buNone/>
            </a:pPr>
            <a:r>
              <a:rPr lang="en-CA" sz="2400" b="1" dirty="0">
                <a:effectLst/>
                <a:latin typeface="Arial" panose="020B0604020202020204" pitchFamily="34" charset="0"/>
                <a:ea typeface="Calibri" panose="020F0502020204030204" pitchFamily="34" charset="0"/>
                <a:cs typeface="Arial" panose="020B0604020202020204" pitchFamily="34" charset="0"/>
              </a:rPr>
              <a:t>The CTFI Organization </a:t>
            </a:r>
          </a:p>
          <a:p>
            <a:pPr marL="0" lvl="0" indent="0" algn="ctr">
              <a:lnSpc>
                <a:spcPct val="100000"/>
              </a:lnSpc>
              <a:spcBef>
                <a:spcPts val="0"/>
              </a:spcBef>
              <a:buNone/>
            </a:pPr>
            <a:r>
              <a:rPr lang="en-CA" sz="2400" b="1" dirty="0">
                <a:effectLst/>
                <a:latin typeface="Arial" panose="020B0604020202020204" pitchFamily="34" charset="0"/>
                <a:ea typeface="Calibri" panose="020F0502020204030204" pitchFamily="34" charset="0"/>
                <a:cs typeface="Arial" panose="020B0604020202020204" pitchFamily="34" charset="0"/>
              </a:rPr>
              <a:t>has the following responsibilities: </a:t>
            </a:r>
            <a:endParaRPr lang="en-CA" sz="2400" dirty="0">
              <a:effectLst/>
              <a:latin typeface="Arial" panose="020B0604020202020204" pitchFamily="34" charset="0"/>
              <a:ea typeface="Calibri" panose="020F0502020204030204" pitchFamily="34" charset="0"/>
              <a:cs typeface="Arial" panose="020B0604020202020204" pitchFamily="34" charset="0"/>
            </a:endParaRPr>
          </a:p>
          <a:p>
            <a:pPr marL="311150" indent="0">
              <a:lnSpc>
                <a:spcPct val="100000"/>
              </a:lnSpc>
              <a:spcBef>
                <a:spcPts val="0"/>
              </a:spcBef>
              <a:buNone/>
            </a:pPr>
            <a:r>
              <a:rPr lang="en-CA" sz="2400" dirty="0">
                <a:effectLst/>
                <a:latin typeface="Arial" panose="020B0604020202020204" pitchFamily="34" charset="0"/>
                <a:ea typeface="Calibri" panose="020F0502020204030204" pitchFamily="34" charset="0"/>
                <a:cs typeface="Arial" panose="020B0604020202020204" pitchFamily="34" charset="0"/>
              </a:rPr>
              <a:t> </a:t>
            </a:r>
          </a:p>
          <a:p>
            <a:pPr>
              <a:lnSpc>
                <a:spcPct val="100000"/>
              </a:lnSpc>
              <a:spcBef>
                <a:spcPts val="0"/>
              </a:spcBef>
              <a:spcAft>
                <a:spcPts val="600"/>
              </a:spcAft>
            </a:pPr>
            <a:r>
              <a:rPr lang="en-CA" sz="2400" dirty="0">
                <a:effectLst/>
                <a:latin typeface="Arial" panose="020B0604020202020204" pitchFamily="34" charset="0"/>
                <a:ea typeface="Calibri" panose="020F0502020204030204" pitchFamily="34" charset="0"/>
                <a:cs typeface="Arial" panose="020B0604020202020204" pitchFamily="34" charset="0"/>
              </a:rPr>
              <a:t>To enforce and promote this policy. </a:t>
            </a:r>
          </a:p>
          <a:p>
            <a:pPr>
              <a:lnSpc>
                <a:spcPct val="100000"/>
              </a:lnSpc>
              <a:spcBef>
                <a:spcPts val="600"/>
              </a:spcBef>
              <a:spcAft>
                <a:spcPts val="600"/>
              </a:spcAft>
            </a:pPr>
            <a:r>
              <a:rPr lang="en-CA" sz="2400" dirty="0">
                <a:effectLst/>
                <a:latin typeface="Arial" panose="020B0604020202020204" pitchFamily="34" charset="0"/>
                <a:ea typeface="Calibri" panose="020F0502020204030204" pitchFamily="34" charset="0"/>
                <a:cs typeface="Arial" panose="020B0604020202020204" pitchFamily="34" charset="0"/>
              </a:rPr>
              <a:t>To include this policy as a mandatory policy within its fundamental documents (statutes, regulations, and rules). </a:t>
            </a:r>
          </a:p>
          <a:p>
            <a:pPr>
              <a:lnSpc>
                <a:spcPct val="100000"/>
              </a:lnSpc>
              <a:spcBef>
                <a:spcPts val="600"/>
              </a:spcBef>
              <a:spcAft>
                <a:spcPts val="600"/>
              </a:spcAft>
            </a:pPr>
            <a:r>
              <a:rPr lang="en-CA" sz="2400" dirty="0">
                <a:effectLst/>
                <a:latin typeface="Arial" panose="020B0604020202020204" pitchFamily="34" charset="0"/>
                <a:ea typeface="Calibri" panose="020F0502020204030204" pitchFamily="34" charset="0"/>
                <a:cs typeface="Arial" panose="020B0604020202020204" pitchFamily="34" charset="0"/>
              </a:rPr>
              <a:t>To conduct a thorough and appropriate investigation in a timely manner. </a:t>
            </a:r>
          </a:p>
          <a:p>
            <a:pPr>
              <a:lnSpc>
                <a:spcPct val="100000"/>
              </a:lnSpc>
              <a:spcBef>
                <a:spcPts val="600"/>
              </a:spcBef>
              <a:spcAft>
                <a:spcPts val="600"/>
              </a:spcAft>
            </a:pPr>
            <a:r>
              <a:rPr lang="en-CA" sz="2400" dirty="0">
                <a:effectLst/>
                <a:latin typeface="Arial" panose="020B0604020202020204" pitchFamily="34" charset="0"/>
                <a:ea typeface="Calibri" panose="020F0502020204030204" pitchFamily="34" charset="0"/>
                <a:cs typeface="Arial" panose="020B0604020202020204" pitchFamily="34" charset="0"/>
              </a:rPr>
              <a:t>To apply corrective actions and /or disciplinary measures as deemed appropriate. </a:t>
            </a:r>
          </a:p>
          <a:p>
            <a:pPr>
              <a:lnSpc>
                <a:spcPct val="100000"/>
              </a:lnSpc>
              <a:spcBef>
                <a:spcPts val="600"/>
              </a:spcBef>
              <a:spcAft>
                <a:spcPts val="600"/>
              </a:spcAft>
            </a:pPr>
            <a:r>
              <a:rPr lang="en-CA" sz="2400" dirty="0">
                <a:effectLst/>
                <a:latin typeface="Arial" panose="020B0604020202020204" pitchFamily="34" charset="0"/>
                <a:ea typeface="Calibri" panose="020F0502020204030204" pitchFamily="34" charset="0"/>
                <a:cs typeface="Arial" panose="020B0604020202020204" pitchFamily="34" charset="0"/>
              </a:rPr>
              <a:t>To keep a record of complaints.  </a:t>
            </a:r>
          </a:p>
          <a:p>
            <a:pPr>
              <a:lnSpc>
                <a:spcPct val="100000"/>
              </a:lnSpc>
              <a:spcBef>
                <a:spcPts val="600"/>
              </a:spcBef>
              <a:spcAft>
                <a:spcPts val="600"/>
              </a:spcAft>
            </a:pPr>
            <a:r>
              <a:rPr lang="en-CA" sz="2400" dirty="0">
                <a:effectLst/>
                <a:latin typeface="Arial" panose="020B0604020202020204" pitchFamily="34" charset="0"/>
                <a:ea typeface="Calibri" panose="020F0502020204030204" pitchFamily="34" charset="0"/>
                <a:cs typeface="Arial" panose="020B0604020202020204" pitchFamily="34" charset="0"/>
              </a:rPr>
              <a:t>To submit an annual report of harassment activity to the Board of Directors of the ITF.</a:t>
            </a:r>
            <a:r>
              <a:rPr lang="en-CA" sz="2400" b="1" dirty="0">
                <a:effectLst/>
                <a:latin typeface="Arial" panose="020B0604020202020204" pitchFamily="34" charset="0"/>
                <a:ea typeface="Times New Roman" panose="02020603050405020304" pitchFamily="18" charset="0"/>
                <a:cs typeface="Arial" panose="020B0604020202020204" pitchFamily="34" charset="0"/>
              </a:rPr>
              <a:t> </a:t>
            </a:r>
            <a:r>
              <a:rPr lang="en-US" sz="2400" b="1" dirty="0">
                <a:effectLst/>
                <a:latin typeface="Arial" panose="020B0604020202020204" pitchFamily="34" charset="0"/>
                <a:ea typeface="Times New Roman" panose="02020603050405020304" pitchFamily="18" charset="0"/>
                <a:cs typeface="Arial" panose="020B0604020202020204" pitchFamily="34" charset="0"/>
              </a:rPr>
              <a:t> </a:t>
            </a:r>
            <a:endParaRPr lang="en-CA" sz="2400" dirty="0">
              <a:effectLst/>
              <a:latin typeface="Arial" panose="020B0604020202020204" pitchFamily="34" charset="0"/>
              <a:ea typeface="Calibri" panose="020F0502020204030204" pitchFamily="34" charset="0"/>
              <a:cs typeface="Arial" panose="020B0604020202020204" pitchFamily="34" charset="0"/>
            </a:endParaRPr>
          </a:p>
          <a:p>
            <a:pPr marL="0" lvl="0" indent="0" algn="ctr">
              <a:spcAft>
                <a:spcPts val="1200"/>
              </a:spcAft>
              <a:buNone/>
            </a:pPr>
            <a:endParaRPr lang="en-CA" sz="1600" dirty="0"/>
          </a:p>
        </p:txBody>
      </p:sp>
      <p:sp>
        <p:nvSpPr>
          <p:cNvPr id="4" name="Title 1">
            <a:extLst>
              <a:ext uri="{FF2B5EF4-FFF2-40B4-BE49-F238E27FC236}">
                <a16:creationId xmlns:a16="http://schemas.microsoft.com/office/drawing/2014/main" id="{8DEB9015-3AD5-051E-0CA7-3D962E6E2118}"/>
              </a:ext>
            </a:extLst>
          </p:cNvPr>
          <p:cNvSpPr txBox="1">
            <a:spLocks/>
          </p:cNvSpPr>
          <p:nvPr/>
        </p:nvSpPr>
        <p:spPr>
          <a:xfrm>
            <a:off x="-8227" y="3017450"/>
            <a:ext cx="4037834" cy="718534"/>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CA" sz="2800" b="1" i="0" u="none" strike="noStrike" kern="120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Arial" panose="020B0604020202020204" pitchFamily="34" charset="0"/>
              </a:rPr>
              <a:t>CTFI</a:t>
            </a:r>
          </a:p>
        </p:txBody>
      </p:sp>
    </p:spTree>
    <p:extLst>
      <p:ext uri="{BB962C8B-B14F-4D97-AF65-F5344CB8AC3E}">
        <p14:creationId xmlns:p14="http://schemas.microsoft.com/office/powerpoint/2010/main" val="41990087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3460</TotalTime>
  <Words>2276</Words>
  <Application>Microsoft Office PowerPoint</Application>
  <PresentationFormat>Widescreen</PresentationFormat>
  <Paragraphs>168</Paragraphs>
  <Slides>23</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Symbol</vt:lpstr>
      <vt:lpstr>Office Theme</vt:lpstr>
      <vt:lpstr>PowerPoint Presentation</vt:lpstr>
      <vt:lpstr>CTFI Adult Harassment Policy </vt:lpstr>
      <vt:lpstr>Why do we need an Adult Harassment Policy? </vt:lpstr>
      <vt:lpstr>What is Harassment?</vt:lpstr>
      <vt:lpstr>Types of Harassment</vt:lpstr>
      <vt:lpstr>RESPONSIBILITY</vt:lpstr>
      <vt:lpstr>RESPONSIBILITIES</vt:lpstr>
      <vt:lpstr>RESPONSIBILITIES</vt:lpstr>
      <vt:lpstr>RESPONSIBILITIES</vt:lpstr>
      <vt:lpstr>The Complaint Process   </vt:lpstr>
      <vt:lpstr>WHO CAN MAKE A COMPLAINT?</vt:lpstr>
      <vt:lpstr>HOW DO I MAKE A COMPLAINT?</vt:lpstr>
      <vt:lpstr>WHERE DO I FORWARD THE COMPLAINT?</vt:lpstr>
      <vt:lpstr>CAN I WITHDRAW MY COMPLAINT?</vt:lpstr>
      <vt:lpstr>The Investigation Process   </vt:lpstr>
      <vt:lpstr>CONFIDENTIALITY</vt:lpstr>
      <vt:lpstr>CONFIDENTIALITY</vt:lpstr>
      <vt:lpstr>THE  INVESTIGATION </vt:lpstr>
      <vt:lpstr>HELPFUL RESOURCES</vt:lpstr>
      <vt:lpstr>RESOLVING THE COMPLAINT</vt:lpstr>
      <vt:lpstr>SANCTIONS</vt:lpstr>
      <vt:lpstr>APPEALS</vt:lpstr>
      <vt:lpstr>        It is our hope that this policy will educate all CTFI members and staff about harassment, and create more awareness, so that everyone will be more respectful of one another, honoring the tenants of Courtesy, Integrity and Self-Control.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scott downey</dc:creator>
  <cp:lastModifiedBy>scott downey</cp:lastModifiedBy>
  <cp:revision>15</cp:revision>
  <dcterms:created xsi:type="dcterms:W3CDTF">2023-04-01T22:21:13Z</dcterms:created>
  <dcterms:modified xsi:type="dcterms:W3CDTF">2023-04-23T20:18:23Z</dcterms:modified>
</cp:coreProperties>
</file>